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76"/>
  </p:notesMasterIdLst>
  <p:handoutMasterIdLst>
    <p:handoutMasterId r:id="rId77"/>
  </p:handoutMasterIdLst>
  <p:sldIdLst>
    <p:sldId id="265" r:id="rId6"/>
    <p:sldId id="833" r:id="rId7"/>
    <p:sldId id="982" r:id="rId8"/>
    <p:sldId id="993" r:id="rId9"/>
    <p:sldId id="992" r:id="rId10"/>
    <p:sldId id="943" r:id="rId11"/>
    <p:sldId id="815" r:id="rId12"/>
    <p:sldId id="924" r:id="rId13"/>
    <p:sldId id="1040" r:id="rId14"/>
    <p:sldId id="925" r:id="rId15"/>
    <p:sldId id="941" r:id="rId16"/>
    <p:sldId id="994" r:id="rId17"/>
    <p:sldId id="995" r:id="rId18"/>
    <p:sldId id="998" r:id="rId19"/>
    <p:sldId id="865" r:id="rId20"/>
    <p:sldId id="996" r:id="rId21"/>
    <p:sldId id="866" r:id="rId22"/>
    <p:sldId id="999" r:id="rId23"/>
    <p:sldId id="1001" r:id="rId24"/>
    <p:sldId id="893" r:id="rId25"/>
    <p:sldId id="1000" r:id="rId26"/>
    <p:sldId id="978" r:id="rId27"/>
    <p:sldId id="1002" r:id="rId28"/>
    <p:sldId id="1003" r:id="rId29"/>
    <p:sldId id="916" r:id="rId30"/>
    <p:sldId id="983" r:id="rId31"/>
    <p:sldId id="984" r:id="rId32"/>
    <p:sldId id="927" r:id="rId33"/>
    <p:sldId id="1004" r:id="rId34"/>
    <p:sldId id="1005" r:id="rId35"/>
    <p:sldId id="912" r:id="rId36"/>
    <p:sldId id="935" r:id="rId37"/>
    <p:sldId id="1006" r:id="rId38"/>
    <p:sldId id="985" r:id="rId39"/>
    <p:sldId id="986" r:id="rId40"/>
    <p:sldId id="987" r:id="rId41"/>
    <p:sldId id="874" r:id="rId42"/>
    <p:sldId id="1007" r:id="rId43"/>
    <p:sldId id="879" r:id="rId44"/>
    <p:sldId id="876" r:id="rId45"/>
    <p:sldId id="898" r:id="rId46"/>
    <p:sldId id="1032" r:id="rId47"/>
    <p:sldId id="988" r:id="rId48"/>
    <p:sldId id="888" r:id="rId49"/>
    <p:sldId id="1029" r:id="rId50"/>
    <p:sldId id="990" r:id="rId51"/>
    <p:sldId id="936" r:id="rId52"/>
    <p:sldId id="937" r:id="rId53"/>
    <p:sldId id="938" r:id="rId54"/>
    <p:sldId id="1034" r:id="rId55"/>
    <p:sldId id="1011" r:id="rId56"/>
    <p:sldId id="1030" r:id="rId57"/>
    <p:sldId id="1031" r:id="rId58"/>
    <p:sldId id="884" r:id="rId59"/>
    <p:sldId id="1012" r:id="rId60"/>
    <p:sldId id="889" r:id="rId61"/>
    <p:sldId id="890" r:id="rId62"/>
    <p:sldId id="1035" r:id="rId63"/>
    <p:sldId id="1038" r:id="rId64"/>
    <p:sldId id="1039" r:id="rId65"/>
    <p:sldId id="974" r:id="rId66"/>
    <p:sldId id="1018" r:id="rId67"/>
    <p:sldId id="899" r:id="rId68"/>
    <p:sldId id="1020" r:id="rId69"/>
    <p:sldId id="1021" r:id="rId70"/>
    <p:sldId id="887" r:id="rId71"/>
    <p:sldId id="1022" r:id="rId72"/>
    <p:sldId id="923" r:id="rId73"/>
    <p:sldId id="1024" r:id="rId74"/>
    <p:sldId id="1027" r:id="rId75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99"/>
    <a:srgbClr val="669900"/>
    <a:srgbClr val="FFFF99"/>
    <a:srgbClr val="FFFF66"/>
    <a:srgbClr val="336699"/>
    <a:srgbClr val="990000"/>
    <a:srgbClr val="993300"/>
    <a:srgbClr val="CC33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1" autoAdjust="0"/>
    <p:restoredTop sz="99279" autoAdjust="0"/>
  </p:normalViewPr>
  <p:slideViewPr>
    <p:cSldViewPr>
      <p:cViewPr varScale="1">
        <p:scale>
          <a:sx n="117" d="100"/>
          <a:sy n="117" d="100"/>
        </p:scale>
        <p:origin x="13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9990"/>
    </p:cViewPr>
  </p:sorterViewPr>
  <p:notesViewPr>
    <p:cSldViewPr>
      <p:cViewPr varScale="1">
        <p:scale>
          <a:sx n="65" d="100"/>
          <a:sy n="65" d="100"/>
        </p:scale>
        <p:origin x="-1602" y="-1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June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'Small Bus 2018'!$A$16</c:f>
              <c:strCache>
                <c:ptCount val="1"/>
                <c:pt idx="0">
                  <c:v>Downloadable Forms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'Small Bus 2018'!$B$15:$D$15</c:f>
              <c:strCache>
                <c:ptCount val="3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</c:strCache>
            </c:strRef>
          </c:cat>
          <c:val>
            <c:numRef>
              <c:f>'Small Bus 2018'!$B$16:$D$16</c:f>
              <c:numCache>
                <c:formatCode>0%</c:formatCode>
                <c:ptCount val="3"/>
                <c:pt idx="0">
                  <c:v>6.9361702127659575E-2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'Small Bus 2018'!$A$17</c:f>
              <c:strCache>
                <c:ptCount val="1"/>
                <c:pt idx="0">
                  <c:v>ASSIST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'Small Bus 2018'!$B$15:$D$15</c:f>
              <c:strCache>
                <c:ptCount val="3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</c:strCache>
            </c:strRef>
          </c:cat>
          <c:val>
            <c:numRef>
              <c:f>'Small Bus 2018'!$B$17:$D$17</c:f>
              <c:numCache>
                <c:formatCode>0%</c:formatCode>
                <c:ptCount val="3"/>
                <c:pt idx="0">
                  <c:v>0.64936170212765953</c:v>
                </c:pt>
                <c:pt idx="1">
                  <c:v>0.74361445783132529</c:v>
                </c:pt>
                <c:pt idx="2">
                  <c:v>0.74211711711711714</c:v>
                </c:pt>
              </c:numCache>
            </c:numRef>
          </c:val>
        </c:ser>
        <c:ser>
          <c:idx val="2"/>
          <c:order val="2"/>
          <c:tx>
            <c:strRef>
              <c:f>'Small Bus 2018'!$A$18</c:f>
              <c:strCache>
                <c:ptCount val="1"/>
                <c:pt idx="0">
                  <c:v>Workspace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'Small Bus 2018'!$B$15:$D$15</c:f>
              <c:strCache>
                <c:ptCount val="3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</c:strCache>
            </c:strRef>
          </c:cat>
          <c:val>
            <c:numRef>
              <c:f>'Small Bus 2018'!$B$18:$D$18</c:f>
              <c:numCache>
                <c:formatCode>0%</c:formatCode>
                <c:ptCount val="3"/>
                <c:pt idx="0">
                  <c:v>0.28127659574468084</c:v>
                </c:pt>
                <c:pt idx="1">
                  <c:v>0.25638554216867471</c:v>
                </c:pt>
                <c:pt idx="2">
                  <c:v>0.25788288288288286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0458608"/>
        <c:axId val="1010459784"/>
      </c:barChart>
      <c:catAx>
        <c:axId val="10104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459784"/>
        <c:crosses val="autoZero"/>
        <c:auto val="1"/>
        <c:lblAlgn val="ctr"/>
        <c:lblOffset val="100"/>
        <c:noMultiLvlLbl val="0"/>
      </c:catAx>
      <c:valAx>
        <c:axId val="1010459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45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2"/>
            <a:ext cx="7437120" cy="315444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015D4-4796-4D21-BAD0-1641EFC35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4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64008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434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E5E2-8DB1-43E7-9F30-43DCA2DED281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75CE-5B0E-4A4E-96A1-41FC7315B7D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1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4328-7975-459E-94A5-B94B98B1E2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0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3767-B5A8-49D6-8ED1-D7894A4DB4C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03CE-3E98-412B-923F-88DE4298478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1F8B-BBDC-4A74-BED3-BA846D1EA40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4CF8-0CB8-428F-9B12-ABF84BEF2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95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4CF8-0CB8-428F-9B12-ABF84BEF2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06400" y="5791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CA65E-D8FA-48B3-9BAB-4466F8A5E3E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9BDC-6CC2-486D-A6FA-9BF7D12B7F0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5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6400" y="152400"/>
            <a:ext cx="1148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9C90-97FB-4E07-8171-7E3239C1F90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box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1"/>
            <a:ext cx="9889067" cy="5562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8400" y="1066801"/>
            <a:ext cx="7620000" cy="3809999"/>
          </a:xfrm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97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5D32-94B1-43D8-A037-FE67FB015E27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8F33-71BB-4CFE-8B33-55E54A34A46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28600"/>
            <a:ext cx="27686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10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45D0-6E21-4BB6-8AA5-039D800A18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2B73-6AA9-43D6-828E-9D5759009A62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780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6096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400800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86F5-7B55-4F9B-9C6C-C8D64859BA57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04925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5367" y="915988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83338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20788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12367" y="1009650"/>
            <a:ext cx="560917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447800"/>
            <a:ext cx="5386917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440" y="1447800"/>
            <a:ext cx="5389033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5136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402336" y="2286000"/>
            <a:ext cx="5388864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6400800" y="2286000"/>
            <a:ext cx="5384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D102-3436-4C70-948A-2E06042B4189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5786967" y="1000126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7B7B-168F-4CA2-B7C0-9C0234D0AAA4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CA61-1D6E-4EF8-96C1-58BE1EB49553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6430963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434" y="119063"/>
            <a:ext cx="11777133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6001"/>
            <a:ext cx="31496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C166-2605-4167-A7CB-707BA64C0BF4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08000" y="64103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828800" y="3048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2400"/>
            <a:ext cx="11777133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15900" y="5270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74A6-CAF0-4AEC-8C1D-35A027BB91C9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0956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CB83A63-723B-4EF9-AF25-40ABF8B3FA4E}" type="datetime1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5571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271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op_header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7001"/>
            <a:ext cx="1141306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1"/>
            <a:ext cx="1016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553201"/>
            <a:ext cx="18288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5338F-CEA5-4AE7-9B75-B4338CE3F1C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 descr="logo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1" y="5943601"/>
            <a:ext cx="694267" cy="5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IH_OER_Master_Logo_2Color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73" y="5921943"/>
            <a:ext cx="3657600" cy="5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clinical-trials/specific-funding-opportunities.ht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bir.nih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bir.nih.gov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resources/annotated-form-sets.htm" TargetMode="External"/><Relationship Id="rId2" Type="http://schemas.openxmlformats.org/officeDocument/2006/relationships/hyperlink" Target="https://grants.nih.gov/grants/how-to-apply-application-guide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hyperlink" Target="https://grants.nih.gov/grants/how-to-apply-application-guide/resources/annotated-form-sets.ht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forms.htm#sbir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grants.nih.gov/grants/how-to-apply-application-guide/format-and-write/format-attachments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nih.gov/grants/forms_page_limits.htm#other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https://grants.nih.gov/grants/how-to-apply-application-guide/prepare-to-apply-and-register/choose-a-submission-option.ht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https://grants.nih.gov/grants/how-to-apply-application-guide/submission-process/check-your-application.ht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orms_page_limits.ht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https://grants.nih.gov/grants/how-to-apply-application-guide/due-dates-and-submission-policies/dealing-with-system-issues.htm" TargetMode="Externa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hyperlink" Target="https://grants.nih.gov/support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oer.htm" TargetMode="External"/><Relationship Id="rId2" Type="http://schemas.openxmlformats.org/officeDocument/2006/relationships/hyperlink" Target="https://sbir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grants/how-to-apply-application-guide/prepare-to-apply-and-register/submission-options/assist.htm" TargetMode="External"/><Relationship Id="rId5" Type="http://schemas.openxmlformats.org/officeDocument/2006/relationships/hyperlink" Target="https://grants.nih.gov/grants/how-to-apply-application-guide/resources/annotated-form-sets.htm" TargetMode="External"/><Relationship Id="rId4" Type="http://schemas.openxmlformats.org/officeDocument/2006/relationships/hyperlink" Target="https://grants.nih.gov/grants/how-to-apply-application-guide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485828" cy="198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1F497D"/>
                </a:solidFill>
              </a:rPr>
              <a:t>Successfully Submitting a Small Business Grant Application Using ASSIST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55142"/>
            <a:ext cx="117348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800" b="0" cap="none" spc="0" dirty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cap="none" spc="0" dirty="0" smtClean="0">
                <a:ea typeface="+mj-ea"/>
                <a:cs typeface="+mj-cs"/>
              </a:rPr>
              <a:t>                               October </a:t>
            </a:r>
            <a:r>
              <a:rPr lang="en-US" sz="2000" b="0" cap="none" spc="0" dirty="0" smtClean="0">
                <a:ea typeface="+mj-ea"/>
                <a:cs typeface="+mj-cs"/>
              </a:rPr>
              <a:t>2018</a:t>
            </a:r>
            <a:endParaRPr lang="en-US" sz="2000" b="0" cap="none" spc="0" dirty="0">
              <a:ea typeface="+mj-ea"/>
              <a:cs typeface="+mj-cs"/>
            </a:endParaRPr>
          </a:p>
        </p:txBody>
      </p:sp>
      <p:pic>
        <p:nvPicPr>
          <p:cNvPr id="4" name="Picture 3" descr="A logo of the Office of Extramural Research at NI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77" y="5486400"/>
            <a:ext cx="3923753" cy="727884"/>
          </a:xfrm>
          <a:prstGeom prst="rect">
            <a:avLst/>
          </a:prstGeom>
        </p:spPr>
      </p:pic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2667001"/>
            <a:ext cx="5112327" cy="447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Grants.gov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eRA Commons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Key Systems &amp; Roles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(PI)</a:t>
            </a:r>
          </a:p>
          <a:p>
            <a:r>
              <a:rPr lang="en-US" dirty="0">
                <a:solidFill>
                  <a:srgbClr val="669900"/>
                </a:solidFill>
              </a:rPr>
              <a:t>Anyone doing data entry in ASSIST needs an account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01082"/>
            <a:ext cx="2819400" cy="947319"/>
          </a:xfrm>
          <a:prstGeom prst="rect">
            <a:avLst/>
          </a:prstGeom>
        </p:spPr>
      </p:pic>
      <p:pic>
        <p:nvPicPr>
          <p:cNvPr id="9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54532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6359" y="6396680"/>
            <a:ext cx="11565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https://grants.nih.gov/grants/how-to-apply-application-guide/prepare-to-apply-and-register/registration/investigators-and-other-users.htm</a:t>
            </a:r>
            <a:endParaRPr lang="en-US" sz="1400" dirty="0"/>
          </a:p>
        </p:txBody>
      </p:sp>
      <p:pic>
        <p:nvPicPr>
          <p:cNvPr id="11" name="Picture 10" title="people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06453"/>
            <a:ext cx="1270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Commons Account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Do not combine administrative (e.g., SO) and scientific (e.g., PI) roles on single Commons account</a:t>
            </a:r>
          </a:p>
          <a:p>
            <a:pPr lvl="1" eaLnBrk="1" hangingPunct="1"/>
            <a:r>
              <a:rPr lang="en-US" sz="2300" dirty="0"/>
              <a:t>If the same person serves both functions, two accounts are </a:t>
            </a:r>
            <a:r>
              <a:rPr lang="en-US" sz="2300" dirty="0" smtClean="0"/>
              <a:t>needed</a:t>
            </a:r>
            <a:br>
              <a:rPr lang="en-US" sz="2300" dirty="0" smtClean="0"/>
            </a:br>
            <a:endParaRPr lang="en-US" sz="2300" dirty="0"/>
          </a:p>
          <a:p>
            <a:pPr eaLnBrk="1" hangingPunct="1"/>
            <a:r>
              <a:rPr lang="en-US" sz="2800" dirty="0"/>
              <a:t>PIs get one Commons account that follows them throughout their </a:t>
            </a:r>
            <a:r>
              <a:rPr lang="en-US" sz="2800" dirty="0" smtClean="0"/>
              <a:t>careers</a:t>
            </a:r>
            <a:br>
              <a:rPr lang="en-US" sz="2800" dirty="0" smtClean="0"/>
            </a:br>
            <a:endParaRPr lang="en-US" sz="2800" dirty="0"/>
          </a:p>
          <a:p>
            <a:pPr eaLnBrk="1" hangingPunct="1"/>
            <a:r>
              <a:rPr lang="en-US" sz="2800" dirty="0"/>
              <a:t>If PI is already registered, “affiliate” their existing account rather than creating a new one</a:t>
            </a:r>
          </a:p>
          <a:p>
            <a:pPr lvl="1" eaLnBrk="1" hangingPunct="1"/>
            <a:r>
              <a:rPr lang="en-US" sz="2400" dirty="0"/>
              <a:t>PIs should update their Commons profile prior to submitting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55183"/>
            <a:ext cx="1085774" cy="1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Talk About the Application Process</a:t>
            </a:r>
          </a:p>
        </p:txBody>
      </p:sp>
      <p:grpSp>
        <p:nvGrpSpPr>
          <p:cNvPr id="3" name="Group 2" descr="1. Find&#10;2. Plan&#10;3. Initiate&#10;4. Build Team&#10;5. Enter Data&#10;6. Finalize&#10;7. Submit&#10;8. Track" title="8 application submission process steps"/>
          <p:cNvGrpSpPr/>
          <p:nvPr/>
        </p:nvGrpSpPr>
        <p:grpSpPr>
          <a:xfrm>
            <a:off x="1676400" y="2771776"/>
            <a:ext cx="8839200" cy="3400424"/>
            <a:chOff x="1676400" y="2771776"/>
            <a:chExt cx="8839200" cy="3400424"/>
          </a:xfrm>
        </p:grpSpPr>
        <p:cxnSp>
          <p:nvCxnSpPr>
            <p:cNvPr id="15" name="Straight Connector 14" title="&quot;&quot;"/>
            <p:cNvCxnSpPr/>
            <p:nvPr/>
          </p:nvCxnSpPr>
          <p:spPr>
            <a:xfrm flipH="1">
              <a:off x="1929380" y="3422729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2438400" y="2840070"/>
              <a:ext cx="3276600" cy="323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1: Find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2: Plan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3: Initiate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4: Build team</a:t>
              </a:r>
            </a:p>
          </p:txBody>
        </p:sp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776207"/>
              <a:ext cx="621470" cy="621470"/>
            </a:xfrm>
            <a:prstGeom prst="rect">
              <a:avLst/>
            </a:prstGeom>
          </p:spPr>
        </p:pic>
        <p:pic>
          <p:nvPicPr>
            <p:cNvPr id="7" name="Picture 6" title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3645187"/>
              <a:ext cx="621470" cy="621470"/>
            </a:xfrm>
            <a:prstGeom prst="rect">
              <a:avLst/>
            </a:prstGeom>
          </p:spPr>
        </p:pic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0" y="4514167"/>
              <a:ext cx="621470" cy="621470"/>
            </a:xfrm>
            <a:prstGeom prst="rect">
              <a:avLst/>
            </a:prstGeom>
          </p:spPr>
        </p:pic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5383147"/>
              <a:ext cx="621470" cy="621470"/>
            </a:xfrm>
            <a:prstGeom prst="rect">
              <a:avLst/>
            </a:prstGeom>
          </p:spPr>
        </p:pic>
        <p:pic>
          <p:nvPicPr>
            <p:cNvPr id="10" name="Picture 9" title="&quot;&quot;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6761" y="2771776"/>
              <a:ext cx="618439" cy="618439"/>
            </a:xfrm>
            <a:prstGeom prst="rect">
              <a:avLst/>
            </a:prstGeom>
          </p:spPr>
        </p:pic>
        <p:pic>
          <p:nvPicPr>
            <p:cNvPr id="11" name="Picture 10" title="&quot;&quot;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3730" y="3641456"/>
              <a:ext cx="621470" cy="62147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3730" y="4514167"/>
              <a:ext cx="621470" cy="621470"/>
            </a:xfrm>
            <a:prstGeom prst="rect">
              <a:avLst/>
            </a:prstGeom>
          </p:spPr>
        </p:pic>
        <p:pic>
          <p:nvPicPr>
            <p:cNvPr id="13" name="Picture 12" title="&quot;&quot;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93730" y="5386878"/>
              <a:ext cx="621470" cy="506271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349067" y="2867027"/>
              <a:ext cx="3166533" cy="3305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5: Enter data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6: Finalize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7: Submit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8: Track</a:t>
              </a:r>
            </a:p>
          </p:txBody>
        </p:sp>
        <p:cxnSp>
          <p:nvCxnSpPr>
            <p:cNvPr id="22" name="Straight Connector 21" title="&quot;&quot;"/>
            <p:cNvCxnSpPr/>
            <p:nvPr/>
          </p:nvCxnSpPr>
          <p:spPr>
            <a:xfrm flipH="1">
              <a:off x="1929378" y="4290752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title="&quot;&quot;"/>
            <p:cNvCxnSpPr/>
            <p:nvPr/>
          </p:nvCxnSpPr>
          <p:spPr>
            <a:xfrm flipH="1">
              <a:off x="1929376" y="5158775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title="&quot;&quot;"/>
            <p:cNvCxnSpPr/>
            <p:nvPr/>
          </p:nvCxnSpPr>
          <p:spPr>
            <a:xfrm flipH="1">
              <a:off x="6934200" y="3416654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title="&quot;&quot;"/>
            <p:cNvCxnSpPr/>
            <p:nvPr/>
          </p:nvCxnSpPr>
          <p:spPr>
            <a:xfrm flipH="1">
              <a:off x="6934198" y="4297437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title="&quot;&quot;"/>
            <p:cNvCxnSpPr/>
            <p:nvPr/>
          </p:nvCxnSpPr>
          <p:spPr>
            <a:xfrm flipH="1">
              <a:off x="6934196" y="5178220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 title="&quot;&quot;"/>
            <p:cNvCxnSpPr/>
            <p:nvPr/>
          </p:nvCxnSpPr>
          <p:spPr>
            <a:xfrm rot="5400000" flipH="1" flipV="1">
              <a:off x="2814097" y="2158850"/>
              <a:ext cx="2951906" cy="4739627"/>
            </a:xfrm>
            <a:prstGeom prst="bentConnector4">
              <a:avLst>
                <a:gd name="adj1" fmla="val -7745"/>
                <a:gd name="adj2" fmla="val 81023"/>
              </a:avLst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95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Step 1: Find an Opportunity of Interest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2336" y="181480"/>
            <a:ext cx="1016000" cy="1016000"/>
            <a:chOff x="1212195" y="264119"/>
            <a:chExt cx="1016000" cy="1016000"/>
          </a:xfrm>
        </p:grpSpPr>
        <p:sp>
          <p:nvSpPr>
            <p:cNvPr id="18" name="Oval 17" title="&quot;&quot;"/>
            <p:cNvSpPr/>
            <p:nvPr/>
          </p:nvSpPr>
          <p:spPr>
            <a:xfrm>
              <a:off x="1212195" y="264119"/>
              <a:ext cx="1016000" cy="1016000"/>
            </a:xfrm>
            <a:prstGeom prst="ellipse">
              <a:avLst/>
            </a:prstGeom>
            <a:solidFill>
              <a:srgbClr val="59A5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 title="&quot;&quot;"/>
            <p:cNvSpPr/>
            <p:nvPr/>
          </p:nvSpPr>
          <p:spPr>
            <a:xfrm>
              <a:off x="1306683" y="358607"/>
              <a:ext cx="827024" cy="827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21" name="Picture 20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733" y="503658"/>
              <a:ext cx="536921" cy="536921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Guide for Grants &amp;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Search Grants</a:t>
            </a:r>
          </a:p>
        </p:txBody>
      </p:sp>
      <p:pic>
        <p:nvPicPr>
          <p:cNvPr id="8" name="Picture 7" title="Grants.gov Search Grants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68" y="2335243"/>
            <a:ext cx="5349364" cy="3893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5126" y="6373995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system has robust search capabilities.</a:t>
            </a:r>
          </a:p>
        </p:txBody>
      </p:sp>
      <p:pic>
        <p:nvPicPr>
          <p:cNvPr id="5" name="Picture 4" title="NIH Guide to Grants and Contracts search p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46368"/>
            <a:ext cx="5690145" cy="35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 Specific FOAs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500" dirty="0"/>
              <a:t>NIH requires that all applications involving one or more clinical trials be submitted through a Funding Opportunity Announcement (FOA) specifically designed for clinical trials. </a:t>
            </a:r>
            <a:endParaRPr lang="en-US" sz="1000" dirty="0"/>
          </a:p>
          <a:p>
            <a:r>
              <a:rPr lang="en-US" sz="2500" dirty="0" smtClean="0"/>
              <a:t>FOAs </a:t>
            </a:r>
            <a:r>
              <a:rPr lang="en-US" sz="2500" dirty="0"/>
              <a:t>include clinical trial allowability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indicator</a:t>
            </a:r>
            <a:endParaRPr lang="en-US" sz="2500" dirty="0"/>
          </a:p>
          <a:p>
            <a:pPr lvl="1"/>
            <a:r>
              <a:rPr lang="en-US" sz="2000" dirty="0"/>
              <a:t>Section II of all FOAs</a:t>
            </a:r>
          </a:p>
          <a:p>
            <a:pPr lvl="1"/>
            <a:r>
              <a:rPr lang="en-US" sz="2000" dirty="0"/>
              <a:t>Title of most FOAs</a:t>
            </a:r>
          </a:p>
          <a:p>
            <a:pPr lvl="2"/>
            <a:r>
              <a:rPr lang="en-US" sz="1800" dirty="0"/>
              <a:t>If title does not include clinical trial allowability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indicator</a:t>
            </a:r>
            <a:r>
              <a:rPr lang="en-US" sz="1800" dirty="0"/>
              <a:t>, then independent clinical trials are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NOT </a:t>
            </a:r>
            <a:r>
              <a:rPr lang="en-US" sz="1800" dirty="0"/>
              <a:t>allowed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19914"/>
            <a:ext cx="5181600" cy="3544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4355" y="6412468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 tooltip="clinical trial specific FOA page"/>
              </a:rPr>
              <a:t>https://grants.nih.gov/policy/clinical-trials/specific-funding-opportunities.htm</a:t>
            </a:r>
            <a:r>
              <a:rPr lang="en-US" dirty="0"/>
              <a:t> </a:t>
            </a:r>
          </a:p>
        </p:txBody>
      </p:sp>
      <p:sp>
        <p:nvSpPr>
          <p:cNvPr id="8" name="Rectangle 7" title="&quot;&quot;"/>
          <p:cNvSpPr/>
          <p:nvPr/>
        </p:nvSpPr>
        <p:spPr>
          <a:xfrm>
            <a:off x="6400800" y="5486400"/>
            <a:ext cx="5181600" cy="641104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sbir.nih.gov navigation - funding men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7" y="95250"/>
            <a:ext cx="4981575" cy="3638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title="SBIR/STTR Omnibus opoportunities l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44" y="2956608"/>
            <a:ext cx="8106856" cy="3170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41" y="153706"/>
            <a:ext cx="6655703" cy="993616"/>
          </a:xfrm>
        </p:spPr>
        <p:txBody>
          <a:bodyPr>
            <a:normAutofit fontScale="90000"/>
          </a:bodyPr>
          <a:lstStyle/>
          <a:p>
            <a:r>
              <a:rPr lang="en-US" dirty="0"/>
              <a:t>SBIR/STTR </a:t>
            </a:r>
            <a:br>
              <a:rPr lang="en-US" dirty="0"/>
            </a:br>
            <a:r>
              <a:rPr lang="en-US" dirty="0"/>
              <a:t>Funding Opportunity Announcements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00895" y="1427394"/>
            <a:ext cx="5579196" cy="12594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The SBIR/STTR website provides direct links to omnibus and other funding opportunity announcements.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9404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81200" y="6320142"/>
            <a:ext cx="8153400" cy="4616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  <a:hlinkClick r:id="rId4" tooltip="NIH sbir page"/>
              </a:rPr>
              <a:t>http://sbir.nih.gov/ 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AutoShape 6" title="&quot;&quot;"/>
          <p:cNvSpPr>
            <a:spLocks noChangeArrowheads="1"/>
          </p:cNvSpPr>
          <p:nvPr/>
        </p:nvSpPr>
        <p:spPr bwMode="auto">
          <a:xfrm rot="5400000">
            <a:off x="2849960" y="2726136"/>
            <a:ext cx="1462882" cy="40005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/>
            <a:endParaRPr lang="en-US"/>
          </a:p>
        </p:txBody>
      </p:sp>
      <p:sp>
        <p:nvSpPr>
          <p:cNvPr id="14" name="Oval 13" title="&quot;&quot;"/>
          <p:cNvSpPr>
            <a:spLocks noChangeArrowheads="1"/>
          </p:cNvSpPr>
          <p:nvPr/>
        </p:nvSpPr>
        <p:spPr bwMode="auto">
          <a:xfrm>
            <a:off x="2057400" y="1828800"/>
            <a:ext cx="3048000" cy="365919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6" name="Rounded Rectangular Callout 15" descr="Call-out box that indicates that clicking on the question mark icon brings you to ASSIST help." title="Explanation for question mark icon"/>
          <p:cNvSpPr/>
          <p:nvPr/>
        </p:nvSpPr>
        <p:spPr>
          <a:xfrm>
            <a:off x="7479384" y="3214411"/>
            <a:ext cx="4572000" cy="489048"/>
          </a:xfrm>
          <a:prstGeom prst="wedgeRoundRectCallout">
            <a:avLst>
              <a:gd name="adj1" fmla="val -54216"/>
              <a:gd name="adj2" fmla="val -1758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SBIR Clinical Trial Not Allowed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Rounded Rectangular Callout 17" descr="Call-out box that indicates that clicking on the question mark icon brings you to ASSIST help." title="Explanation for question mark icon"/>
          <p:cNvSpPr/>
          <p:nvPr/>
        </p:nvSpPr>
        <p:spPr>
          <a:xfrm>
            <a:off x="7479384" y="3963020"/>
            <a:ext cx="4572000" cy="489048"/>
          </a:xfrm>
          <a:prstGeom prst="wedgeRoundRectCallout">
            <a:avLst>
              <a:gd name="adj1" fmla="val -54216"/>
              <a:gd name="adj2" fmla="val -1758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STTR Clinical Trial Not Allowed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Rounded Rectangular Callout 20" descr="Call-out box that indicates that clicking on the question mark icon brings you to ASSIST help." title="Explanation for question mark icon"/>
          <p:cNvSpPr/>
          <p:nvPr/>
        </p:nvSpPr>
        <p:spPr>
          <a:xfrm>
            <a:off x="7479384" y="4728261"/>
            <a:ext cx="4572000" cy="489048"/>
          </a:xfrm>
          <a:prstGeom prst="wedgeRoundRectCallout">
            <a:avLst>
              <a:gd name="adj1" fmla="val -54216"/>
              <a:gd name="adj2" fmla="val -1758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SBIR Clinical Trial Required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Rounded Rectangular Callout 21" descr="Call-out box that indicates that clicking on the question mark icon brings you to ASSIST help." title="Explanation for question mark icon"/>
          <p:cNvSpPr/>
          <p:nvPr/>
        </p:nvSpPr>
        <p:spPr>
          <a:xfrm>
            <a:off x="7479384" y="5510828"/>
            <a:ext cx="4572000" cy="489048"/>
          </a:xfrm>
          <a:prstGeom prst="wedgeRoundRectCallout">
            <a:avLst>
              <a:gd name="adj1" fmla="val -54216"/>
              <a:gd name="adj2" fmla="val -1758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STTR Clinical Trial Required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sbir.nih.gov navigation - funding men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7" y="95250"/>
            <a:ext cx="4981575" cy="3638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title="SBIR/STTR omnibus opportunities l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44" y="2956608"/>
            <a:ext cx="8106856" cy="3170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297" y="433778"/>
            <a:ext cx="6655703" cy="943312"/>
          </a:xfrm>
        </p:spPr>
        <p:txBody>
          <a:bodyPr>
            <a:normAutofit fontScale="90000"/>
          </a:bodyPr>
          <a:lstStyle/>
          <a:p>
            <a:r>
              <a:rPr lang="en-US" dirty="0"/>
              <a:t>SBIR/STTR </a:t>
            </a:r>
            <a:br>
              <a:rPr lang="en-US" dirty="0"/>
            </a:br>
            <a:r>
              <a:rPr lang="en-US" dirty="0" smtClean="0"/>
              <a:t>Standard Due 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9404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81200" y="6320142"/>
            <a:ext cx="8153400" cy="4616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  <a:hlinkClick r:id="rId4" tooltip="NIH sbir page"/>
              </a:rPr>
              <a:t>http://sbir.nih.gov/ 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AutoShape 6" title="&quot;&quot;"/>
          <p:cNvSpPr>
            <a:spLocks noChangeArrowheads="1"/>
          </p:cNvSpPr>
          <p:nvPr/>
        </p:nvSpPr>
        <p:spPr bwMode="auto">
          <a:xfrm rot="5400000">
            <a:off x="2849960" y="2726136"/>
            <a:ext cx="1462882" cy="40005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/>
            <a:endParaRPr lang="en-US"/>
          </a:p>
        </p:txBody>
      </p:sp>
      <p:sp>
        <p:nvSpPr>
          <p:cNvPr id="17" name="Oval 16" title="&quot;&quot;"/>
          <p:cNvSpPr>
            <a:spLocks noChangeArrowheads="1"/>
          </p:cNvSpPr>
          <p:nvPr/>
        </p:nvSpPr>
        <p:spPr bwMode="auto">
          <a:xfrm>
            <a:off x="7353333" y="2956608"/>
            <a:ext cx="2095501" cy="14467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4" name="Oval 13" title="&quot;&quot;"/>
          <p:cNvSpPr>
            <a:spLocks noChangeArrowheads="1"/>
          </p:cNvSpPr>
          <p:nvPr/>
        </p:nvSpPr>
        <p:spPr bwMode="auto">
          <a:xfrm>
            <a:off x="2057400" y="1828800"/>
            <a:ext cx="3048000" cy="365919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20" name="Rounded Rectangular Callout 19" descr="Call-out box that indicates that clicking on the question mark icon brings you to ASSIST help." title="Explanation for question mark icon"/>
          <p:cNvSpPr/>
          <p:nvPr/>
        </p:nvSpPr>
        <p:spPr>
          <a:xfrm>
            <a:off x="9776501" y="3505200"/>
            <a:ext cx="2088703" cy="1309327"/>
          </a:xfrm>
          <a:prstGeom prst="wedgeRoundRectCallout">
            <a:avLst>
              <a:gd name="adj1" fmla="val -88904"/>
              <a:gd name="adj2" fmla="val -4829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</a:rPr>
              <a:t>Standard Due </a:t>
            </a:r>
            <a:r>
              <a:rPr lang="en-US" sz="2800" dirty="0" smtClean="0">
                <a:solidFill>
                  <a:srgbClr val="002060"/>
                </a:solidFill>
              </a:rPr>
              <a:t>Dates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1"/>
            <a:ext cx="11705167" cy="758825"/>
          </a:xfrm>
        </p:spPr>
        <p:txBody>
          <a:bodyPr/>
          <a:lstStyle/>
          <a:p>
            <a:r>
              <a:rPr lang="en-US" dirty="0"/>
              <a:t>FOA</a:t>
            </a:r>
          </a:p>
        </p:txBody>
      </p:sp>
      <p:pic>
        <p:nvPicPr>
          <p:cNvPr id="5" name="Picture 4" title="top part of sample FOA showing participating institues and related noti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7" y="0"/>
            <a:ext cx="745921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6211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Rounded Rectangular Callout 12" descr="Call-out box that indicates that clicking on the question mark icon brings you to ASSIST help." title="Explanation for question mark icon"/>
          <p:cNvSpPr/>
          <p:nvPr/>
        </p:nvSpPr>
        <p:spPr>
          <a:xfrm>
            <a:off x="7010400" y="321773"/>
            <a:ext cx="4168231" cy="795277"/>
          </a:xfrm>
          <a:prstGeom prst="wedgeRoundRectCallout">
            <a:avLst>
              <a:gd name="adj1" fmla="val -22083"/>
              <a:gd name="adj2" fmla="val 4880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Carefully read full </a:t>
            </a:r>
            <a:r>
              <a:rPr lang="en-US" sz="2400" dirty="0" smtClean="0">
                <a:solidFill>
                  <a:srgbClr val="002060"/>
                </a:solidFill>
              </a:rPr>
              <a:t>opportunity announcement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 descr="Call-out box that indicates that clicking on the question mark icon brings you to ASSIST help." title="Explanation for question mark icon"/>
          <p:cNvSpPr/>
          <p:nvPr/>
        </p:nvSpPr>
        <p:spPr>
          <a:xfrm>
            <a:off x="7010400" y="1946336"/>
            <a:ext cx="4572000" cy="1346468"/>
          </a:xfrm>
          <a:prstGeom prst="wedgeRoundRectCallout">
            <a:avLst>
              <a:gd name="adj1" fmla="val -68257"/>
              <a:gd name="adj2" fmla="val -4600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Y</a:t>
            </a:r>
            <a:r>
              <a:rPr lang="en-US" sz="2400" dirty="0" smtClean="0">
                <a:solidFill>
                  <a:srgbClr val="002060"/>
                </a:solidFill>
              </a:rPr>
              <a:t>our application must fit within the mission of one of the participating institutes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9" descr="Call-out box that indicates that clicking on the question mark icon brings you to ASSIST help." title="Explanation for question mark icon"/>
          <p:cNvSpPr/>
          <p:nvPr/>
        </p:nvSpPr>
        <p:spPr>
          <a:xfrm>
            <a:off x="7963776" y="5638800"/>
            <a:ext cx="2827339" cy="795277"/>
          </a:xfrm>
          <a:prstGeom prst="wedgeRoundRectCallout">
            <a:avLst>
              <a:gd name="adj1" fmla="val -70257"/>
              <a:gd name="adj2" fmla="val -1518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Check for updates in Related Notices</a:t>
            </a:r>
          </a:p>
        </p:txBody>
      </p:sp>
    </p:spTree>
    <p:extLst>
      <p:ext uri="{BB962C8B-B14F-4D97-AF65-F5344CB8AC3E}">
        <p14:creationId xmlns:p14="http://schemas.microsoft.com/office/powerpoint/2010/main" val="30208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1"/>
            <a:ext cx="11705167" cy="758825"/>
          </a:xfrm>
        </p:spPr>
        <p:txBody>
          <a:bodyPr/>
          <a:lstStyle/>
          <a:p>
            <a:r>
              <a:rPr lang="en-US" dirty="0" smtClean="0"/>
              <a:t>FOA 2</a:t>
            </a:r>
            <a:endParaRPr lang="en-US" dirty="0"/>
          </a:p>
        </p:txBody>
      </p:sp>
      <p:pic>
        <p:nvPicPr>
          <p:cNvPr id="4" name="Picture 3" title="portion of sample FOA showing due da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1" y="0"/>
            <a:ext cx="717776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6211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5" name="Rounded Rectangular Callout 14" descr="Call-out box that indicates that clicking on the question mark icon brings you to ASSIST help." title="Explanation for question mark icon"/>
          <p:cNvSpPr/>
          <p:nvPr/>
        </p:nvSpPr>
        <p:spPr>
          <a:xfrm>
            <a:off x="5950990" y="3048000"/>
            <a:ext cx="4129382" cy="1159203"/>
          </a:xfrm>
          <a:prstGeom prst="wedgeRoundRectCallout">
            <a:avLst>
              <a:gd name="adj1" fmla="val -66642"/>
              <a:gd name="adj2" fmla="val 4446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Due Dates section links to standard dates web page or lists specific due dates</a:t>
            </a:r>
          </a:p>
        </p:txBody>
      </p:sp>
    </p:spTree>
    <p:extLst>
      <p:ext uri="{BB962C8B-B14F-4D97-AF65-F5344CB8AC3E}">
        <p14:creationId xmlns:p14="http://schemas.microsoft.com/office/powerpoint/2010/main" val="11956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5935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II. Award Information</a:t>
            </a:r>
            <a:endParaRPr lang="en-US" dirty="0"/>
          </a:p>
        </p:txBody>
      </p:sp>
      <p:pic>
        <p:nvPicPr>
          <p:cNvPr id="6" name="Picture 5" title="sample opportunity showing award info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3" y="0"/>
            <a:ext cx="11990294" cy="6858000"/>
          </a:xfrm>
          <a:prstGeom prst="rect">
            <a:avLst/>
          </a:prstGeom>
        </p:spPr>
      </p:pic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7162800" y="1143000"/>
            <a:ext cx="3783497" cy="487194"/>
          </a:xfrm>
          <a:prstGeom prst="wedgeRoundRectCallout">
            <a:avLst>
              <a:gd name="adj1" fmla="val -62212"/>
              <a:gd name="adj2" fmla="val -1921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Application Types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8" descr="Call-out box that indicates that clicking on the question mark icon brings you to ASSIST help." title="Explanation for question mark icon"/>
          <p:cNvSpPr/>
          <p:nvPr/>
        </p:nvSpPr>
        <p:spPr>
          <a:xfrm>
            <a:off x="1593130" y="4267200"/>
            <a:ext cx="2057400" cy="609600"/>
          </a:xfrm>
          <a:prstGeom prst="wedgeRoundRectCallout">
            <a:avLst>
              <a:gd name="adj1" fmla="val -49663"/>
              <a:gd name="adj2" fmla="val 1357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</a:rPr>
              <a:t>Budget limits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3117" y="630122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Rounded Rectangular Callout 9" descr="Call-out box that indicates that clicking on the question mark icon brings you to ASSIST help." title="Explanation for question mark icon"/>
          <p:cNvSpPr/>
          <p:nvPr/>
        </p:nvSpPr>
        <p:spPr>
          <a:xfrm>
            <a:off x="8534400" y="2453397"/>
            <a:ext cx="2089391" cy="762000"/>
          </a:xfrm>
          <a:prstGeom prst="wedgeRoundRectCallout">
            <a:avLst>
              <a:gd name="adj1" fmla="val -69753"/>
              <a:gd name="adj2" fmla="val -1533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Clinical Trial Indicator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ounded Rectangular Callout 10" descr="Call-out box that indicates that clicking on the question mark icon brings you to ASSIST help." title="Explanation for question mark icon"/>
          <p:cNvSpPr/>
          <p:nvPr/>
        </p:nvSpPr>
        <p:spPr>
          <a:xfrm>
            <a:off x="1600200" y="5996420"/>
            <a:ext cx="2057400" cy="609600"/>
          </a:xfrm>
          <a:prstGeom prst="wedgeRoundRectCallout">
            <a:avLst>
              <a:gd name="adj1" fmla="val -49663"/>
              <a:gd name="adj2" fmla="val 1357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</a:rPr>
              <a:t>Period limits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7048"/>
            <a:ext cx="10363200" cy="4572000"/>
          </a:xfrm>
        </p:spPr>
        <p:txBody>
          <a:bodyPr/>
          <a:lstStyle/>
          <a:p>
            <a:r>
              <a:rPr lang="en-US" sz="2800" dirty="0"/>
              <a:t>What is ASSIST?</a:t>
            </a:r>
          </a:p>
          <a:p>
            <a:r>
              <a:rPr lang="en-US" sz="2800" dirty="0"/>
              <a:t>Submission Options</a:t>
            </a:r>
          </a:p>
          <a:p>
            <a:r>
              <a:rPr lang="en-US" sz="2800" dirty="0"/>
              <a:t>Registration</a:t>
            </a:r>
          </a:p>
          <a:p>
            <a:r>
              <a:rPr lang="en-US" sz="2800" dirty="0"/>
              <a:t>Using ASSIST to Navigate the Submission Process</a:t>
            </a:r>
          </a:p>
          <a:p>
            <a:r>
              <a:rPr lang="en-US" sz="2800" dirty="0"/>
              <a:t>Finding Help &amp; Resources</a:t>
            </a:r>
          </a:p>
          <a:p>
            <a:r>
              <a:rPr lang="en-US" sz="2800" dirty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97" y="4191000"/>
            <a:ext cx="3066802" cy="26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593557"/>
          </a:xfrm>
        </p:spPr>
        <p:txBody>
          <a:bodyPr>
            <a:normAutofit fontScale="90000"/>
          </a:bodyPr>
          <a:lstStyle/>
          <a:p>
            <a:r>
              <a:rPr lang="en-US" dirty="0"/>
              <a:t>FOA &amp; Application Guide Instructions</a:t>
            </a:r>
          </a:p>
        </p:txBody>
      </p:sp>
      <p:pic>
        <p:nvPicPr>
          <p:cNvPr id="4" name="Picture 3" title="sample FOA showi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6" y="152400"/>
            <a:ext cx="12585080" cy="6590145"/>
          </a:xfrm>
          <a:prstGeom prst="rect">
            <a:avLst/>
          </a:prstGeom>
        </p:spPr>
      </p:pic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4201076" y="971904"/>
            <a:ext cx="3783497" cy="487194"/>
          </a:xfrm>
          <a:prstGeom prst="wedgeRoundRectCallout">
            <a:avLst>
              <a:gd name="adj1" fmla="val -21849"/>
              <a:gd name="adj2" fmla="val -8306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Link to Application Guide</a:t>
            </a:r>
          </a:p>
        </p:txBody>
      </p:sp>
      <p:sp>
        <p:nvSpPr>
          <p:cNvPr id="9" name="Rounded Rectangular Callout 8" descr="Call-out box that indicates that clicking on the question mark icon brings you to ASSIST help." title="Explanation for question mark icon"/>
          <p:cNvSpPr/>
          <p:nvPr/>
        </p:nvSpPr>
        <p:spPr>
          <a:xfrm>
            <a:off x="4800600" y="4800600"/>
            <a:ext cx="6549448" cy="1408544"/>
          </a:xfrm>
          <a:prstGeom prst="wedgeRoundRectCallout">
            <a:avLst>
              <a:gd name="adj1" fmla="val -60660"/>
              <a:gd name="adj2" fmla="val 1357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Pay special attention to Section IV. Application and Submission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Includes any FOA-specific submission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3117" y="630122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Rounded Rectangular Callout 9" descr="Call-out box that indicates that clicking on the question mark icon brings you to ASSIST help." title="Explanation for question mark icon"/>
          <p:cNvSpPr/>
          <p:nvPr/>
        </p:nvSpPr>
        <p:spPr>
          <a:xfrm>
            <a:off x="3200400" y="2667000"/>
            <a:ext cx="2705322" cy="398370"/>
          </a:xfrm>
          <a:prstGeom prst="wedgeRoundRectCallout">
            <a:avLst>
              <a:gd name="adj1" fmla="val -69753"/>
              <a:gd name="adj2" fmla="val -1533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Link to ASSIST</a:t>
            </a:r>
          </a:p>
        </p:txBody>
      </p:sp>
    </p:spTree>
    <p:extLst>
      <p:ext uri="{BB962C8B-B14F-4D97-AF65-F5344CB8AC3E}">
        <p14:creationId xmlns:p14="http://schemas.microsoft.com/office/powerpoint/2010/main" val="23402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How to Apply – Application Guide</a:t>
            </a:r>
          </a:p>
        </p:txBody>
      </p:sp>
      <p:pic>
        <p:nvPicPr>
          <p:cNvPr id="6" name="Picture 5" title="How to Apply - Application Guid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" y="0"/>
            <a:ext cx="12097252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734800" y="6399007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4" name="Rectangle 23" title="&quot;&quot;"/>
          <p:cNvSpPr/>
          <p:nvPr/>
        </p:nvSpPr>
        <p:spPr>
          <a:xfrm>
            <a:off x="152399" y="1076408"/>
            <a:ext cx="11734801" cy="151439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ed Rectangular Callout 26" title="General Application Process Information"/>
          <p:cNvSpPr/>
          <p:nvPr/>
        </p:nvSpPr>
        <p:spPr>
          <a:xfrm>
            <a:off x="2362200" y="686062"/>
            <a:ext cx="6047065" cy="39034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General Application Process Information</a:t>
            </a:r>
          </a:p>
        </p:txBody>
      </p:sp>
      <p:sp>
        <p:nvSpPr>
          <p:cNvPr id="25" name="Rectangle 24" title="&quot;&quot;"/>
          <p:cNvSpPr/>
          <p:nvPr/>
        </p:nvSpPr>
        <p:spPr>
          <a:xfrm>
            <a:off x="9398251" y="2667000"/>
            <a:ext cx="2411163" cy="4173333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ular Callout 28" title="Resources"/>
          <p:cNvSpPr/>
          <p:nvPr/>
        </p:nvSpPr>
        <p:spPr>
          <a:xfrm>
            <a:off x="10384099" y="2509464"/>
            <a:ext cx="1670707" cy="33647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26" name="Rectangle 25" title="&quot;&quot;"/>
          <p:cNvSpPr/>
          <p:nvPr/>
        </p:nvSpPr>
        <p:spPr>
          <a:xfrm>
            <a:off x="152399" y="2667000"/>
            <a:ext cx="9140827" cy="41733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ed Rectangular Callout 27" title="Form instructions"/>
          <p:cNvSpPr/>
          <p:nvPr/>
        </p:nvSpPr>
        <p:spPr>
          <a:xfrm>
            <a:off x="3124200" y="2531481"/>
            <a:ext cx="2741890" cy="388101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Form Instructions</a:t>
            </a:r>
          </a:p>
        </p:txBody>
      </p:sp>
      <p:sp>
        <p:nvSpPr>
          <p:cNvPr id="11" name="Pentagon 10" title="&quot;&quot;"/>
          <p:cNvSpPr/>
          <p:nvPr/>
        </p:nvSpPr>
        <p:spPr>
          <a:xfrm rot="10800000">
            <a:off x="7696200" y="6172200"/>
            <a:ext cx="914023" cy="379207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9" grpId="0" animBg="1"/>
      <p:bldP spid="26" grpId="0" animBg="1"/>
      <p:bldP spid="2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All Guidance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15329" y="1447800"/>
            <a:ext cx="4209116" cy="670438"/>
          </a:xfrm>
        </p:spPr>
        <p:txBody>
          <a:bodyPr/>
          <a:lstStyle/>
          <a:p>
            <a:r>
              <a:rPr lang="en-US" dirty="0"/>
              <a:t>Handy Resource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All Guidance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91955" y="2578486"/>
            <a:ext cx="4975445" cy="36394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Notices in NIH Guide for Grants &amp; Contracts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Funding Opportunity Announcement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Section IV. Application and Submission Information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hlinkClick r:id="rId2"/>
              </a:rPr>
              <a:t>How to Apply - Application Guide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Annotated form 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Up Arrow 16" descr="NIH Guide notices have highest precedence, followed by funding opportunity text, and then application guide instructions." title="arrow indicating priority order"/>
          <p:cNvSpPr/>
          <p:nvPr/>
        </p:nvSpPr>
        <p:spPr>
          <a:xfrm>
            <a:off x="282050" y="2603543"/>
            <a:ext cx="609905" cy="3263857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794144" y="419790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Precedence / Importance</a:t>
            </a:r>
          </a:p>
        </p:txBody>
      </p:sp>
      <p:pic>
        <p:nvPicPr>
          <p:cNvPr id="9" name="Picture 8" title="sample page from annotated form s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764726"/>
            <a:ext cx="2819400" cy="36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Plan for Your Submission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11933"/>
            <a:ext cx="1016000" cy="1016000"/>
            <a:chOff x="1212195" y="1932223"/>
            <a:chExt cx="1016000" cy="10160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12195" y="1932223"/>
              <a:ext cx="1016000" cy="1016000"/>
              <a:chOff x="8619527" y="416519"/>
              <a:chExt cx="1016000" cy="1016000"/>
            </a:xfrm>
          </p:grpSpPr>
          <p:sp>
            <p:nvSpPr>
              <p:cNvPr id="16" name="Oval 15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Oval 16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4" name="Picture 13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984" y="2205820"/>
              <a:ext cx="486418" cy="48641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167" y="1468439"/>
            <a:ext cx="11338560" cy="47975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Identify team </a:t>
            </a:r>
            <a:r>
              <a:rPr lang="en-US" sz="2400" dirty="0" smtClean="0"/>
              <a:t>members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Gather Commons Usernames for anyone who will be working in </a:t>
            </a:r>
            <a:r>
              <a:rPr lang="en-US" sz="2000" dirty="0" smtClean="0"/>
              <a:t>ASSIST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Verify registrations are in place and active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Choose submission method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Determine application preparation responsibilities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Who will – prepare budget, gather data, create attachments, do data entry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400" dirty="0"/>
              <a:t>Make sure everyone is aware of process</a:t>
            </a:r>
          </a:p>
          <a:p>
            <a:pPr lvl="1"/>
            <a:r>
              <a:rPr lang="en-US" sz="2000" dirty="0"/>
              <a:t>Internal review &amp; approval process</a:t>
            </a:r>
          </a:p>
          <a:p>
            <a:pPr lvl="1"/>
            <a:r>
              <a:rPr lang="en-US" sz="2000" dirty="0"/>
              <a:t>Post-submission responsibilities</a:t>
            </a:r>
          </a:p>
          <a:p>
            <a:pPr lvl="2"/>
            <a:r>
              <a:rPr lang="en-US" sz="1800" dirty="0"/>
              <a:t>How to deal with errors/warnings</a:t>
            </a:r>
          </a:p>
          <a:p>
            <a:pPr lvl="2"/>
            <a:r>
              <a:rPr lang="en-US" sz="1800" dirty="0"/>
              <a:t>Who will verify application in eRA Commons?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dirty="0" smtClean="0"/>
              <a:t>Login to ASSIST &amp; Initiate </a:t>
            </a:r>
            <a:r>
              <a:rPr lang="en-US" dirty="0"/>
              <a:t>Application</a:t>
            </a:r>
          </a:p>
        </p:txBody>
      </p:sp>
      <p:grpSp>
        <p:nvGrpSpPr>
          <p:cNvPr id="15" name="Group 14" title="&quot;&quot;"/>
          <p:cNvGrpSpPr/>
          <p:nvPr/>
        </p:nvGrpSpPr>
        <p:grpSpPr>
          <a:xfrm>
            <a:off x="402167" y="211568"/>
            <a:ext cx="1016000" cy="1016000"/>
            <a:chOff x="402167" y="278548"/>
            <a:chExt cx="1016000" cy="1016000"/>
          </a:xfrm>
        </p:grpSpPr>
        <p:grpSp>
          <p:nvGrpSpPr>
            <p:cNvPr id="8" name="Group 7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11" name="Oval 10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Oval 11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68" y="511048"/>
              <a:ext cx="502965" cy="502965"/>
            </a:xfrm>
            <a:prstGeom prst="rect">
              <a:avLst/>
            </a:prstGeom>
          </p:spPr>
        </p:pic>
      </p:grpSp>
      <p:pic>
        <p:nvPicPr>
          <p:cNvPr id="14" name="Picture 13" title="excerpt from FOA showing Apply Online Using ASSIST butt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9" y="1577271"/>
            <a:ext cx="8153400" cy="2696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62820" y="1306690"/>
            <a:ext cx="325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FOA in NIH Guide…</a:t>
            </a:r>
          </a:p>
        </p:txBody>
      </p:sp>
      <p:pic>
        <p:nvPicPr>
          <p:cNvPr id="17" name="Picture 3" title="ASSIST Login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40" y="1577271"/>
            <a:ext cx="6705599" cy="5081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977245" y="2640330"/>
            <a:ext cx="4648200" cy="377825"/>
          </a:xfrm>
          <a:prstGeom prst="rect">
            <a:avLst/>
          </a:prstGeom>
          <a:solidFill>
            <a:srgbClr val="FFFF99"/>
          </a:solidFill>
        </p:spPr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sz="2400" dirty="0"/>
              <a:t>https://public.era.nih.gov/assist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905000" y="4337729"/>
            <a:ext cx="2313709" cy="1422966"/>
          </a:xfrm>
          <a:prstGeom prst="wedgeRoundRectCallout">
            <a:avLst>
              <a:gd name="adj1" fmla="val 61231"/>
              <a:gd name="adj2" fmla="val -20763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Login with eRA Commons Username &amp; Password</a:t>
            </a:r>
          </a:p>
        </p:txBody>
      </p:sp>
      <p:sp>
        <p:nvSpPr>
          <p:cNvPr id="20" name="Oval 19" title="&quot;&quot;"/>
          <p:cNvSpPr/>
          <p:nvPr/>
        </p:nvSpPr>
        <p:spPr>
          <a:xfrm>
            <a:off x="511834" y="2895600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 title="&quot;&quot;"/>
          <p:cNvCxnSpPr/>
          <p:nvPr/>
        </p:nvCxnSpPr>
        <p:spPr>
          <a:xfrm>
            <a:off x="2849089" y="3136992"/>
            <a:ext cx="1799111" cy="287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ASSIST Welcome Screen with options to Search for application or Initiate Appli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800"/>
            <a:ext cx="12192000" cy="5117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 Welcome Screen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76567" y="63310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200" y="4267200"/>
            <a:ext cx="1981200" cy="838200"/>
          </a:xfrm>
          <a:prstGeom prst="wedgeRoundRectCallout">
            <a:avLst>
              <a:gd name="adj1" fmla="val 49788"/>
              <a:gd name="adj2" fmla="val 2369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latin typeface="Calibri"/>
              </a:rPr>
              <a:t>Initiate Application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200" y="5638800"/>
            <a:ext cx="1981200" cy="838200"/>
          </a:xfrm>
          <a:prstGeom prst="wedgeRoundRectCallout">
            <a:avLst>
              <a:gd name="adj1" fmla="val 49788"/>
              <a:gd name="adj2" fmla="val 2086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latin typeface="Calibri"/>
              </a:rPr>
              <a:t>Search for Application</a:t>
            </a:r>
          </a:p>
        </p:txBody>
      </p:sp>
    </p:spTree>
    <p:extLst>
      <p:ext uri="{BB962C8B-B14F-4D97-AF65-F5344CB8AC3E}">
        <p14:creationId xmlns:p14="http://schemas.microsoft.com/office/powerpoint/2010/main" val="31040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ASSIST Initiate Application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" y="0"/>
            <a:ext cx="1206533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9363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ounded Rectangular Callout 6" descr="Call-out box that indicates that clicking on the question mark icon brings you to ASSIST help." title="Explanation for question mark icon"/>
          <p:cNvSpPr/>
          <p:nvPr/>
        </p:nvSpPr>
        <p:spPr>
          <a:xfrm>
            <a:off x="10019338" y="1442388"/>
            <a:ext cx="2093035" cy="1642153"/>
          </a:xfrm>
          <a:prstGeom prst="wedgeRoundRectCallout">
            <a:avLst>
              <a:gd name="adj1" fmla="val -59415"/>
              <a:gd name="adj2" fmla="val 1904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FOA information pulled from Grants.gov</a:t>
            </a:r>
          </a:p>
        </p:txBody>
      </p:sp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6121401" y="4495799"/>
            <a:ext cx="3200400" cy="573165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Enter Project Title</a:t>
            </a:r>
          </a:p>
        </p:txBody>
      </p:sp>
      <p:sp>
        <p:nvSpPr>
          <p:cNvPr id="9" name="Rounded Rectangular Callout 8" descr="Call-out box that indicates that clicking on the question mark icon brings you to ASSIST help." title="Explanation for question mark icon"/>
          <p:cNvSpPr/>
          <p:nvPr/>
        </p:nvSpPr>
        <p:spPr>
          <a:xfrm>
            <a:off x="6059055" y="5254118"/>
            <a:ext cx="5940173" cy="685800"/>
          </a:xfrm>
          <a:prstGeom prst="wedgeRoundRectCallout">
            <a:avLst>
              <a:gd name="adj1" fmla="val -60710"/>
              <a:gd name="adj2" fmla="val 1818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Drop-down list of organizations affiliated with your eRA Commons account</a:t>
            </a:r>
          </a:p>
        </p:txBody>
      </p:sp>
      <p:sp>
        <p:nvSpPr>
          <p:cNvPr id="10" name="Rounded Rectangular Callout 9" descr="Call-out box that indicates that clicking on the question mark icon brings you to ASSIST help." title="Explanation for question mark icon"/>
          <p:cNvSpPr/>
          <p:nvPr/>
        </p:nvSpPr>
        <p:spPr>
          <a:xfrm>
            <a:off x="6096000" y="6090800"/>
            <a:ext cx="4346576" cy="679889"/>
          </a:xfrm>
          <a:prstGeom prst="wedgeRoundRectCallout">
            <a:avLst>
              <a:gd name="adj1" fmla="val -58626"/>
              <a:gd name="adj2" fmla="val -3567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Data pre-populated from organization selection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2" y="121873"/>
            <a:ext cx="4268258" cy="97948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ASSIST Initiate </a:t>
            </a:r>
            <a:r>
              <a:rPr lang="en-US" dirty="0"/>
              <a:t>Screen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title="portion of initiation screen showing SAM date and PD/PI inf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1694"/>
            <a:ext cx="7715250" cy="3800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233" y="81366"/>
            <a:ext cx="2942167" cy="1154597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Initiate –</a:t>
            </a:r>
            <a:br>
              <a:rPr lang="en-US" dirty="0"/>
            </a:br>
            <a:r>
              <a:rPr lang="en-US" dirty="0"/>
              <a:t>Pre-population</a:t>
            </a:r>
          </a:p>
        </p:txBody>
      </p:sp>
      <p:pic>
        <p:nvPicPr>
          <p:cNvPr id="5" name="Picture 2" title="pop-up to collect eRA Commons username to auto-polulate PD/PI 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44" y="2645688"/>
            <a:ext cx="4720256" cy="18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 descr="Call-out box that indicates that clicking on the question mark icon brings you to ASSIST help." title="Explanation for question mark icon"/>
          <p:cNvSpPr/>
          <p:nvPr/>
        </p:nvSpPr>
        <p:spPr>
          <a:xfrm>
            <a:off x="6913115" y="1230135"/>
            <a:ext cx="4724400" cy="841905"/>
          </a:xfrm>
          <a:prstGeom prst="wedgeRoundRectCallout">
            <a:avLst>
              <a:gd name="adj1" fmla="val -71957"/>
              <a:gd name="adj2" fmla="val -3636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Visibility to SAM registration expiration date &amp; details</a:t>
            </a:r>
          </a:p>
        </p:txBody>
      </p:sp>
      <p:pic>
        <p:nvPicPr>
          <p:cNvPr id="7" name="Picture 4" title="PD/PI info completed based on provided eRA Commons user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05" y="4552331"/>
            <a:ext cx="48006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7168536" y="2174683"/>
            <a:ext cx="3453677" cy="1933030"/>
          </a:xfrm>
          <a:prstGeom prst="wedgeRoundRectCallout">
            <a:avLst>
              <a:gd name="adj1" fmla="val -59234"/>
              <a:gd name="adj2" fmla="val -30957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Can manually enter PD/PI information or provide eRA Commons username to auto-populate</a:t>
            </a:r>
          </a:p>
        </p:txBody>
      </p:sp>
      <p:sp>
        <p:nvSpPr>
          <p:cNvPr id="9" name="Oval 8" title="&quot;&quot;"/>
          <p:cNvSpPr/>
          <p:nvPr/>
        </p:nvSpPr>
        <p:spPr>
          <a:xfrm>
            <a:off x="3766021" y="2030307"/>
            <a:ext cx="2391218" cy="288753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title="&quot;&quot;"/>
          <p:cNvCxnSpPr/>
          <p:nvPr/>
        </p:nvCxnSpPr>
        <p:spPr>
          <a:xfrm>
            <a:off x="4677915" y="2314312"/>
            <a:ext cx="17015" cy="45233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title="&quot;&quot;"/>
          <p:cNvSpPr/>
          <p:nvPr/>
        </p:nvSpPr>
        <p:spPr>
          <a:xfrm>
            <a:off x="4466330" y="3251844"/>
            <a:ext cx="990600" cy="33215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title="&quot;&quot;"/>
          <p:cNvSpPr/>
          <p:nvPr/>
        </p:nvSpPr>
        <p:spPr>
          <a:xfrm>
            <a:off x="8001000" y="6205470"/>
            <a:ext cx="1878496" cy="4017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title="pop-up allowing applicant to choose employment reco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0" y="4544415"/>
            <a:ext cx="6657558" cy="15045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 title="&quot;&quot;"/>
          <p:cNvCxnSpPr/>
          <p:nvPr/>
        </p:nvCxnSpPr>
        <p:spPr>
          <a:xfrm flipH="1">
            <a:off x="3484497" y="4155422"/>
            <a:ext cx="90771" cy="368853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 descr="Call-out box that indicates that clicking on the question mark icon brings you to ASSIST help." title="Explanation for question mark icon"/>
          <p:cNvSpPr/>
          <p:nvPr/>
        </p:nvSpPr>
        <p:spPr>
          <a:xfrm>
            <a:off x="566492" y="6048949"/>
            <a:ext cx="6172200" cy="708963"/>
          </a:xfrm>
          <a:prstGeom prst="wedgeRoundRectCallout">
            <a:avLst>
              <a:gd name="adj1" fmla="val 19028"/>
              <a:gd name="adj2" fmla="val -8723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If multiple employment records, select appropriate record for application.</a:t>
            </a:r>
          </a:p>
        </p:txBody>
      </p:sp>
      <p:sp>
        <p:nvSpPr>
          <p:cNvPr id="16" name="Oval 15" title="&quot;&quot;"/>
          <p:cNvSpPr/>
          <p:nvPr/>
        </p:nvSpPr>
        <p:spPr>
          <a:xfrm>
            <a:off x="4313903" y="5277500"/>
            <a:ext cx="533400" cy="236117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 title="&quot;&quot;"/>
          <p:cNvCxnSpPr/>
          <p:nvPr/>
        </p:nvCxnSpPr>
        <p:spPr>
          <a:xfrm flipV="1">
            <a:off x="3575268" y="5694772"/>
            <a:ext cx="3358932" cy="86971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7591" y="6386549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1" name="Oval 20" title="&quot;&quot;"/>
          <p:cNvSpPr/>
          <p:nvPr/>
        </p:nvSpPr>
        <p:spPr>
          <a:xfrm>
            <a:off x="3163631" y="3823271"/>
            <a:ext cx="990600" cy="33215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title="&quot;&quot;"/>
          <p:cNvSpPr/>
          <p:nvPr/>
        </p:nvSpPr>
        <p:spPr>
          <a:xfrm>
            <a:off x="3066222" y="5694773"/>
            <a:ext cx="533400" cy="236117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822" y="370284"/>
            <a:ext cx="2814538" cy="609600"/>
          </a:xfrm>
        </p:spPr>
        <p:txBody>
          <a:bodyPr>
            <a:normAutofit/>
          </a:bodyPr>
          <a:lstStyle/>
          <a:p>
            <a:r>
              <a:rPr lang="en-US" sz="2800" dirty="0"/>
              <a:t>Screen Layout</a:t>
            </a:r>
          </a:p>
        </p:txBody>
      </p:sp>
      <p:pic>
        <p:nvPicPr>
          <p:cNvPr id="11" name="Picture 10" title="ASSIST screen showing Application Saved message recieved after initi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122052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7764" y="64008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Oval 8" title="&quot;&quot;"/>
          <p:cNvSpPr>
            <a:spLocks noChangeArrowheads="1"/>
          </p:cNvSpPr>
          <p:nvPr/>
        </p:nvSpPr>
        <p:spPr bwMode="auto">
          <a:xfrm>
            <a:off x="3130299" y="3429000"/>
            <a:ext cx="1905000" cy="400793"/>
          </a:xfrm>
          <a:prstGeom prst="ellipse">
            <a:avLst/>
          </a:prstGeom>
          <a:solidFill>
            <a:srgbClr val="4F81BD">
              <a:alpha val="0"/>
            </a:srgb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02044" y="4810746"/>
            <a:ext cx="2351411" cy="435768"/>
          </a:xfrm>
          <a:prstGeom prst="wedgeRoundRectCallout">
            <a:avLst>
              <a:gd name="adj1" fmla="val -32012"/>
              <a:gd name="adj2" fmla="val -14092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Form navigation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27390" y="5638800"/>
            <a:ext cx="3005817" cy="1082370"/>
          </a:xfrm>
          <a:prstGeom prst="wedgeRoundRectCallout">
            <a:avLst>
              <a:gd name="adj1" fmla="val -35377"/>
              <a:gd name="adj2" fmla="val -108401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Actions - vary based on application context and access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0213" y="3432737"/>
            <a:ext cx="2593081" cy="453463"/>
          </a:xfrm>
          <a:prstGeom prst="wedgeRoundRectCallout">
            <a:avLst>
              <a:gd name="adj1" fmla="val -69635"/>
              <a:gd name="adj2" fmla="val -1118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ASSIST messages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404697" y="2763493"/>
            <a:ext cx="2351411" cy="435768"/>
          </a:xfrm>
          <a:prstGeom prst="wedgeRoundRectCallout">
            <a:avLst>
              <a:gd name="adj1" fmla="val -65062"/>
              <a:gd name="adj2" fmla="val 5992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Screen tips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953000" y="1892579"/>
            <a:ext cx="2624750" cy="435768"/>
          </a:xfrm>
          <a:prstGeom prst="wedgeRoundRectCallout">
            <a:avLst>
              <a:gd name="adj1" fmla="val -20733"/>
              <a:gd name="adj2" fmla="val 9284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Access online help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Build Your Team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4856" y="193164"/>
            <a:ext cx="1016000" cy="1016000"/>
            <a:chOff x="402167" y="278548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9" name="Oval 8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15" y="469696"/>
              <a:ext cx="634100" cy="6341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Provide application access to appropriate team </a:t>
            </a:r>
            <a:r>
              <a:rPr lang="en-US" sz="2800" dirty="0" smtClean="0"/>
              <a:t>members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/>
              <a:t>ASSIST automatically provides application access to some individuals based on their Commons roles or role on the </a:t>
            </a:r>
            <a:r>
              <a:rPr lang="en-US" sz="2500" dirty="0" smtClean="0"/>
              <a:t>application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Users with eRA Commons accounts that have the Signing Official (SO) or Administrative Official (AO) role have access to all applications for their organization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PD/PIs have access to all applications for which they have been given the PD/PI role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Application initiator has automatic </a:t>
            </a:r>
            <a:r>
              <a:rPr lang="en-US" dirty="0" smtClean="0"/>
              <a:t>access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Addition team members can be added to a specific application using the Manage Access feature</a:t>
            </a:r>
            <a:endParaRPr lang="en-US" sz="2500" dirty="0"/>
          </a:p>
          <a:p>
            <a:pPr marL="274638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30" y="5257799"/>
            <a:ext cx="1748189" cy="17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ASSIST?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362200"/>
            <a:ext cx="1127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200" b="1">
                <a:solidFill>
                  <a:srgbClr val="339966"/>
                </a:solidFill>
              </a:rPr>
              <a:t>ASSIST</a:t>
            </a:r>
            <a:r>
              <a:rPr lang="en-US" sz="3200">
                <a:solidFill>
                  <a:srgbClr val="002060"/>
                </a:solidFill>
              </a:rPr>
              <a:t> is NIH's </a:t>
            </a:r>
            <a:r>
              <a:rPr lang="en-US" sz="3200" b="1">
                <a:solidFill>
                  <a:srgbClr val="339966"/>
                </a:solidFill>
              </a:rPr>
              <a:t>online</a:t>
            </a:r>
            <a:r>
              <a:rPr lang="en-US" sz="3200">
                <a:solidFill>
                  <a:srgbClr val="339966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system for the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3200" b="1">
                <a:solidFill>
                  <a:srgbClr val="339966"/>
                </a:solidFill>
              </a:rPr>
              <a:t>preparation</a:t>
            </a:r>
            <a:r>
              <a:rPr lang="en-US" sz="3200">
                <a:solidFill>
                  <a:srgbClr val="002060"/>
                </a:solidFill>
              </a:rPr>
              <a:t>, </a:t>
            </a:r>
            <a:r>
              <a:rPr lang="en-US" sz="3200" b="1">
                <a:solidFill>
                  <a:srgbClr val="339966"/>
                </a:solidFill>
              </a:rPr>
              <a:t>submission</a:t>
            </a:r>
            <a:r>
              <a:rPr lang="en-US" sz="3200">
                <a:solidFill>
                  <a:srgbClr val="002060"/>
                </a:solidFill>
              </a:rPr>
              <a:t> &amp; </a:t>
            </a:r>
            <a:r>
              <a:rPr lang="en-US" sz="3200" b="1">
                <a:solidFill>
                  <a:srgbClr val="339966"/>
                </a:solidFill>
              </a:rPr>
              <a:t>tracking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3200">
                <a:solidFill>
                  <a:srgbClr val="002060"/>
                </a:solidFill>
              </a:rPr>
              <a:t>of grant applications through Grants.gov to NIH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 title="assi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219700"/>
            <a:ext cx="3733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Provides ability to give anyone with a valid eRA Commons account access to an application </a:t>
            </a:r>
            <a:endParaRPr lang="en-US" sz="1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Automatically available to users with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Signing Official (SO) role on eRA Commons account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ASSIST_ACCESS_MAINTAINER_ROLE role on eRA Commons </a:t>
            </a:r>
            <a:r>
              <a:rPr lang="en-US" sz="2400" dirty="0" smtClean="0"/>
              <a:t>account</a:t>
            </a:r>
            <a:endParaRPr lang="en-US" sz="1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Available on application-by-application basis to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ASSIST user who has been given the Access </a:t>
            </a:r>
            <a:r>
              <a:rPr lang="en-US" sz="2400" dirty="0" smtClean="0"/>
              <a:t>Maintainer</a:t>
            </a:r>
            <a:br>
              <a:rPr lang="en-US" sz="2400" dirty="0" smtClean="0"/>
            </a:br>
            <a:r>
              <a:rPr lang="en-US" sz="2400" dirty="0" smtClean="0"/>
              <a:t>role by </a:t>
            </a:r>
            <a:r>
              <a:rPr lang="en-US" sz="2400" dirty="0"/>
              <a:t>an SO via the Manage Access action</a:t>
            </a:r>
          </a:p>
          <a:p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66" y="4809018"/>
            <a:ext cx="3279534" cy="18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844" y="1"/>
            <a:ext cx="8534400" cy="758825"/>
          </a:xfrm>
        </p:spPr>
        <p:txBody>
          <a:bodyPr/>
          <a:lstStyle/>
          <a:p>
            <a:r>
              <a:rPr lang="en-US" dirty="0"/>
              <a:t>Manage Access Screens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990601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" name="Picture 2" title="Actions highligting Manage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4" y="1230025"/>
            <a:ext cx="1657153" cy="204754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 title="&quot;&quot;"/>
          <p:cNvSpPr/>
          <p:nvPr/>
        </p:nvSpPr>
        <p:spPr>
          <a:xfrm>
            <a:off x="362207" y="1600200"/>
            <a:ext cx="1338618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3" title="user access summary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" y="2275175"/>
            <a:ext cx="11096348" cy="38970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 title="&quot;&quot;"/>
          <p:cNvCxnSpPr/>
          <p:nvPr/>
        </p:nvCxnSpPr>
        <p:spPr>
          <a:xfrm>
            <a:off x="1459388" y="1868055"/>
            <a:ext cx="443430" cy="563645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0" name="Oval 9" title="&quot;&quot;"/>
          <p:cNvSpPr/>
          <p:nvPr/>
        </p:nvSpPr>
        <p:spPr>
          <a:xfrm>
            <a:off x="5144900" y="5401928"/>
            <a:ext cx="1560700" cy="397544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 title="&quot;&quot;"/>
          <p:cNvSpPr/>
          <p:nvPr/>
        </p:nvSpPr>
        <p:spPr>
          <a:xfrm>
            <a:off x="769448" y="4641514"/>
            <a:ext cx="1440351" cy="387686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577258" y="5307708"/>
            <a:ext cx="3265082" cy="585984"/>
          </a:xfrm>
          <a:prstGeom prst="wedgeRoundRectCallout">
            <a:avLst>
              <a:gd name="adj1" fmla="val -22853"/>
              <a:gd name="adj2" fmla="val -86169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Change current access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7391400" y="5502783"/>
            <a:ext cx="3239900" cy="781817"/>
          </a:xfrm>
          <a:prstGeom prst="wedgeRoundRectCallout">
            <a:avLst>
              <a:gd name="adj1" fmla="val -70191"/>
              <a:gd name="adj2" fmla="val -32726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Provide access to additional users</a:t>
            </a:r>
          </a:p>
        </p:txBody>
      </p:sp>
    </p:spTree>
    <p:extLst>
      <p:ext uri="{BB962C8B-B14F-4D97-AF65-F5344CB8AC3E}">
        <p14:creationId xmlns:p14="http://schemas.microsoft.com/office/powerpoint/2010/main" val="35863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31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51231"/>
            <a:ext cx="3550444" cy="758825"/>
          </a:xfrm>
        </p:spPr>
        <p:txBody>
          <a:bodyPr/>
          <a:lstStyle/>
          <a:p>
            <a:r>
              <a:rPr lang="en-US" dirty="0"/>
              <a:t>Add New User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29919" y="632333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5" title="screen shot adding user in manage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8904"/>
            <a:ext cx="10439400" cy="659427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 title="&quot;&quot;"/>
          <p:cNvSpPr/>
          <p:nvPr/>
        </p:nvSpPr>
        <p:spPr>
          <a:xfrm>
            <a:off x="7440971" y="5026411"/>
            <a:ext cx="1186130" cy="73347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620000" y="3429896"/>
            <a:ext cx="3179618" cy="1317223"/>
          </a:xfrm>
          <a:prstGeom prst="wedgeRoundRectCallout">
            <a:avLst>
              <a:gd name="adj1" fmla="val -30929"/>
              <a:gd name="adj2" fmla="val 74136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Delegate ability to control access to the application</a:t>
            </a:r>
          </a:p>
        </p:txBody>
      </p:sp>
      <p:sp>
        <p:nvSpPr>
          <p:cNvPr id="14" name="Oval 13" title="&quot;&quot;"/>
          <p:cNvSpPr/>
          <p:nvPr/>
        </p:nvSpPr>
        <p:spPr>
          <a:xfrm>
            <a:off x="9069920" y="4994821"/>
            <a:ext cx="1140879" cy="79665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125052" y="5955660"/>
            <a:ext cx="3886200" cy="735339"/>
          </a:xfrm>
          <a:prstGeom prst="wedgeRoundRectCallout">
            <a:avLst>
              <a:gd name="adj1" fmla="val 15759"/>
              <a:gd name="adj2" fmla="val -78126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Delegate ability to change application status</a:t>
            </a:r>
          </a:p>
        </p:txBody>
      </p:sp>
      <p:sp>
        <p:nvSpPr>
          <p:cNvPr id="16" name="Oval 15" title="&quot;&quot;"/>
          <p:cNvSpPr/>
          <p:nvPr/>
        </p:nvSpPr>
        <p:spPr>
          <a:xfrm>
            <a:off x="2457898" y="4994822"/>
            <a:ext cx="4724254" cy="974209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47700" y="6044440"/>
            <a:ext cx="3110421" cy="557780"/>
          </a:xfrm>
          <a:prstGeom prst="wedgeRoundRectCallout">
            <a:avLst>
              <a:gd name="adj1" fmla="val 34643"/>
              <a:gd name="adj2" fmla="val -8411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Control access level</a:t>
            </a:r>
          </a:p>
        </p:txBody>
      </p:sp>
      <p:sp>
        <p:nvSpPr>
          <p:cNvPr id="18" name="Oval 17" title="&quot;&quot;"/>
          <p:cNvSpPr/>
          <p:nvPr/>
        </p:nvSpPr>
        <p:spPr>
          <a:xfrm>
            <a:off x="4910620" y="2415461"/>
            <a:ext cx="1718780" cy="362822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5076042" y="1233952"/>
            <a:ext cx="3001158" cy="747247"/>
          </a:xfrm>
          <a:prstGeom prst="wedgeRoundRectCallout">
            <a:avLst>
              <a:gd name="adj1" fmla="val -14634"/>
              <a:gd name="adj2" fmla="val 100407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Provide Commons Username</a:t>
            </a:r>
          </a:p>
        </p:txBody>
      </p:sp>
    </p:spTree>
    <p:extLst>
      <p:ext uri="{BB962C8B-B14F-4D97-AF65-F5344CB8AC3E}">
        <p14:creationId xmlns:p14="http://schemas.microsoft.com/office/powerpoint/2010/main" val="18122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Enter Data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25912"/>
            <a:ext cx="1011003" cy="1016000"/>
            <a:chOff x="6801037" y="264119"/>
            <a:chExt cx="1011003" cy="101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6801037" y="264119"/>
              <a:ext cx="1011003" cy="1016000"/>
              <a:chOff x="8619527" y="416519"/>
              <a:chExt cx="1016000" cy="1016000"/>
            </a:xfrm>
          </p:grpSpPr>
          <p:sp>
            <p:nvSpPr>
              <p:cNvPr id="14" name="Oval 13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Oval 14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3" name="Picture 12" title="&quo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569" y="563301"/>
              <a:ext cx="467420" cy="467420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All Guidance</a:t>
            </a:r>
          </a:p>
        </p:txBody>
      </p:sp>
      <p:sp>
        <p:nvSpPr>
          <p:cNvPr id="8" name="Up Arrow 7" descr="NIH Guide notices have highest precedence, followed by funding opportunity text, and then application guide instructions." title="arrow indicating priority order"/>
          <p:cNvSpPr/>
          <p:nvPr/>
        </p:nvSpPr>
        <p:spPr>
          <a:xfrm>
            <a:off x="296870" y="2360065"/>
            <a:ext cx="693730" cy="3857855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739281" y="416828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Precedence / Importance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6800" y="2286000"/>
            <a:ext cx="4724400" cy="39319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Notices in NIH Guide for Grants &amp; Contracts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Funding Opportunity Announcement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Section IV. Application and Submission Information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hlinkClick r:id="rId3"/>
              </a:rPr>
              <a:t>How to Apply - Application Guide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Handy Resource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Annotated form sets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0386" y="6356995"/>
            <a:ext cx="674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tooltip="How to Apply - Application Guide"/>
              </a:rPr>
              <a:t>https://</a:t>
            </a:r>
            <a:r>
              <a:rPr lang="en-US" dirty="0" smtClean="0">
                <a:hlinkClick r:id="rId3" tooltip="How to Apply - Application Guide"/>
              </a:rPr>
              <a:t>grants.nih.gov/grants/how-to-apply-application-guide.html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title="sample page from small business annotated form 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971800"/>
            <a:ext cx="3091830" cy="31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ASSIST data entry screen for Cover Page Supplement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1" y="835968"/>
            <a:ext cx="10753845" cy="5930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45" y="58289"/>
            <a:ext cx="11379200" cy="758825"/>
          </a:xfrm>
        </p:spPr>
        <p:txBody>
          <a:bodyPr/>
          <a:lstStyle/>
          <a:p>
            <a:r>
              <a:rPr lang="en-US" dirty="0"/>
              <a:t>Data Entry Screens - 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7591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4119328" y="2590800"/>
            <a:ext cx="740691" cy="7062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3208837"/>
            <a:ext cx="4002667" cy="816114"/>
          </a:xfrm>
          <a:prstGeom prst="wedgeRoundRectCallout">
            <a:avLst>
              <a:gd name="adj1" fmla="val -71843"/>
              <a:gd name="adj2" fmla="val -59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Click each tab to access form data entry screens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3009900" y="3886199"/>
            <a:ext cx="723900" cy="408817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90600" y="4313870"/>
            <a:ext cx="2116571" cy="1942418"/>
          </a:xfrm>
          <a:prstGeom prst="wedgeRoundRectCallout">
            <a:avLst>
              <a:gd name="adj1" fmla="val 50530"/>
              <a:gd name="adj2" fmla="val -61785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Clicking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Edit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blocks other users from editing form</a:t>
            </a:r>
          </a:p>
        </p:txBody>
      </p:sp>
    </p:spTree>
    <p:extLst>
      <p:ext uri="{BB962C8B-B14F-4D97-AF65-F5344CB8AC3E}">
        <p14:creationId xmlns:p14="http://schemas.microsoft.com/office/powerpoint/2010/main" val="2473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ottom of ASSIST data entry screen showing Save butt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70" y="1099049"/>
            <a:ext cx="1126493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22" y="5316"/>
            <a:ext cx="11379200" cy="758825"/>
          </a:xfrm>
        </p:spPr>
        <p:txBody>
          <a:bodyPr/>
          <a:lstStyle/>
          <a:p>
            <a:r>
              <a:rPr lang="en-US" dirty="0"/>
              <a:t>Data Entry Screens - Save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7274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5257800" y="5525393"/>
            <a:ext cx="1828800" cy="48244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62600" y="4051924"/>
            <a:ext cx="4002667" cy="816114"/>
          </a:xfrm>
          <a:prstGeom prst="wedgeRoundRectCallout">
            <a:avLst>
              <a:gd name="adj1" fmla="val -36086"/>
              <a:gd name="adj2" fmla="val 12201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Save and release lock on form so others can edit this form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3429000" y="5543534"/>
            <a:ext cx="1752600" cy="44615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5000" y="4065158"/>
            <a:ext cx="3124200" cy="1087089"/>
          </a:xfrm>
          <a:prstGeom prst="wedgeRoundRectCallout">
            <a:avLst>
              <a:gd name="adj1" fmla="val 21262"/>
              <a:gd name="adj2" fmla="val 8175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Save and continue to lock out others from editing this form</a:t>
            </a:r>
          </a:p>
        </p:txBody>
      </p:sp>
    </p:spTree>
    <p:extLst>
      <p:ext uri="{BB962C8B-B14F-4D97-AF65-F5344CB8AC3E}">
        <p14:creationId xmlns:p14="http://schemas.microsoft.com/office/powerpoint/2010/main" val="6689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title="Screen showing Assignment Request Form added to form navig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29" y="3922244"/>
            <a:ext cx="9301163" cy="2834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title="add optional form action button in AS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4837"/>
            <a:ext cx="10134092" cy="3338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title="ASSIST - Add Optional Form pop-up to make form selec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5" y="1931519"/>
            <a:ext cx="5086350" cy="1990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207619"/>
            <a:ext cx="2463332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Add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Optional </a:t>
            </a:r>
            <a:r>
              <a:rPr lang="en-US" dirty="0"/>
              <a:t>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9488" y="637274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5" title="&quot;&quot;"/>
          <p:cNvSpPr/>
          <p:nvPr/>
        </p:nvSpPr>
        <p:spPr>
          <a:xfrm>
            <a:off x="317642" y="990600"/>
            <a:ext cx="14478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9448800" y="4774207"/>
            <a:ext cx="758657" cy="58549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329632" y="3603762"/>
            <a:ext cx="2432379" cy="1100654"/>
          </a:xfrm>
          <a:prstGeom prst="wedgeRoundRectCallout">
            <a:avLst>
              <a:gd name="adj1" fmla="val -30827"/>
              <a:gd name="adj2" fmla="val 6466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The form tab is added to navigation </a:t>
            </a:r>
          </a:p>
        </p:txBody>
      </p:sp>
      <p:cxnSp>
        <p:nvCxnSpPr>
          <p:cNvPr id="10" name="Straight Arrow Connector 9" title="&quot;&quot;"/>
          <p:cNvCxnSpPr>
            <a:stCxn id="6" idx="5"/>
          </p:cNvCxnSpPr>
          <p:nvPr/>
        </p:nvCxnSpPr>
        <p:spPr>
          <a:xfrm>
            <a:off x="1553417" y="1250763"/>
            <a:ext cx="1189783" cy="903835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1" name="Oval 10" title="&quot;&quot;"/>
          <p:cNvSpPr/>
          <p:nvPr/>
        </p:nvSpPr>
        <p:spPr>
          <a:xfrm>
            <a:off x="3276600" y="2926882"/>
            <a:ext cx="12192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3886200" y="3231682"/>
            <a:ext cx="0" cy="116298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3" name="Oval 12" title="&quot;&quot;"/>
          <p:cNvSpPr/>
          <p:nvPr/>
        </p:nvSpPr>
        <p:spPr>
          <a:xfrm>
            <a:off x="4955353" y="2590800"/>
            <a:ext cx="1635226" cy="278575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043632" y="2459398"/>
            <a:ext cx="2286000" cy="772284"/>
          </a:xfrm>
          <a:prstGeom prst="wedgeRoundRectCallout">
            <a:avLst>
              <a:gd name="adj1" fmla="val -66842"/>
              <a:gd name="adj2" fmla="val 36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Select form and click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Submit</a:t>
            </a:r>
            <a:endParaRPr lang="en-US" sz="24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Common Errors: Include All Required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399" y="1527048"/>
            <a:ext cx="11628967" cy="4572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Whether an attachment is required or not is often based on how you answer specific questions throughout the application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Examples: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Vertebrate </a:t>
            </a:r>
            <a:r>
              <a:rPr lang="en-US" dirty="0"/>
              <a:t>Animals = Yes, then Vertebrate Animals attachment is required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More than one entry on the R&amp;R </a:t>
            </a:r>
            <a:r>
              <a:rPr lang="en-US" dirty="0" err="1"/>
              <a:t>Sr</a:t>
            </a:r>
            <a:r>
              <a:rPr lang="en-US" dirty="0"/>
              <a:t>/Key Person Profile form with the role of “PD/PI,” then the Multiple PD/PI Leadership Plan attachment on the PHS 398 Research </a:t>
            </a:r>
            <a:r>
              <a:rPr lang="en-US" dirty="0" smtClean="0"/>
              <a:t>Plan </a:t>
            </a:r>
            <a:r>
              <a:rPr lang="en-US" dirty="0"/>
              <a:t>form is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95037"/>
            <a:ext cx="20688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Common Errors: Special </a:t>
            </a:r>
            <a:r>
              <a:rPr lang="en-US" dirty="0" smtClean="0"/>
              <a:t>Small Business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484864" cy="479755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SBIR applications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 the Other Attachments section of the R&amp;R Other Project Information form: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Attach proof of your SBA registration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</a:t>
            </a:r>
            <a:r>
              <a:rPr lang="en-US" dirty="0" smtClean="0"/>
              <a:t>ttach the “SBIR Application VCOC Certification.pdf” if </a:t>
            </a:r>
            <a:r>
              <a:rPr lang="en-US" dirty="0"/>
              <a:t>your organization is venture capital </a:t>
            </a:r>
            <a:r>
              <a:rPr lang="en-US" dirty="0" smtClean="0"/>
              <a:t>backed</a:t>
            </a:r>
          </a:p>
          <a:p>
            <a:pPr lvl="2">
              <a:spcBef>
                <a:spcPts val="1800"/>
              </a:spcBef>
            </a:pPr>
            <a:r>
              <a:rPr lang="en-US" dirty="0" smtClean="0"/>
              <a:t>Find it here:  </a:t>
            </a:r>
            <a:r>
              <a:rPr lang="en-US" dirty="0" smtClean="0">
                <a:hlinkClick r:id="rId2" tooltip="link to NIH forms page"/>
              </a:rPr>
              <a:t>http://grants.nih.gov/grants/forms.htm#sbir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Other Attachments section of Other Project Information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" y="13551"/>
            <a:ext cx="690901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 useBgFill="1"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9200" y="6379167"/>
            <a:ext cx="812800" cy="441325"/>
          </a:xfrm>
        </p:spPr>
        <p:txBody>
          <a:bodyPr/>
          <a:lstStyle/>
          <a:p>
            <a:pPr>
              <a:defRPr/>
            </a:pPr>
            <a:fld id="{1E5F9C02-60A3-4AB1-8821-EDEFB4936DEB}" type="slidenum">
              <a:rPr lang="en-US" smtClean="0">
                <a:solidFill>
                  <a:srgbClr val="6699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7200" y="28367"/>
            <a:ext cx="3962683" cy="1419433"/>
          </a:xfrm>
        </p:spPr>
        <p:txBody>
          <a:bodyPr/>
          <a:lstStyle/>
          <a:p>
            <a:r>
              <a:rPr lang="en-US" dirty="0"/>
              <a:t>Other Attachments Section</a:t>
            </a:r>
          </a:p>
        </p:txBody>
      </p:sp>
      <p:pic>
        <p:nvPicPr>
          <p:cNvPr id="3076" name="Picture 4" title="other attachments 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02" y="3529150"/>
            <a:ext cx="8124825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 title="&quot;&quot;"/>
          <p:cNvSpPr/>
          <p:nvPr/>
        </p:nvSpPr>
        <p:spPr>
          <a:xfrm>
            <a:off x="1295400" y="-23567"/>
            <a:ext cx="526778" cy="44207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4600" y="335589"/>
            <a:ext cx="2626776" cy="709634"/>
          </a:xfrm>
          <a:prstGeom prst="wedgeRoundRectCallout">
            <a:avLst>
              <a:gd name="adj1" fmla="val -74962"/>
              <a:gd name="adj2" fmla="val -5104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Other Project Information form</a:t>
            </a:r>
          </a:p>
        </p:txBody>
      </p:sp>
      <p:sp>
        <p:nvSpPr>
          <p:cNvPr id="12" name="Oval 11" title="&quot;&quot;"/>
          <p:cNvSpPr/>
          <p:nvPr/>
        </p:nvSpPr>
        <p:spPr>
          <a:xfrm>
            <a:off x="46392" y="6146669"/>
            <a:ext cx="4389201" cy="762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435593" y="5819078"/>
            <a:ext cx="3830459" cy="533400"/>
          </a:xfrm>
          <a:prstGeom prst="wedgeRoundRectCallout">
            <a:avLst>
              <a:gd name="adj1" fmla="val -69465"/>
              <a:gd name="adj2" fmla="val 6895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Other Attachments section</a:t>
            </a:r>
          </a:p>
        </p:txBody>
      </p:sp>
    </p:spTree>
    <p:extLst>
      <p:ext uri="{BB962C8B-B14F-4D97-AF65-F5344CB8AC3E}">
        <p14:creationId xmlns:p14="http://schemas.microsoft.com/office/powerpoint/2010/main" val="1676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09DA34-C217-474C-97AB-94AB644C99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3AE7A-A526-4645-8E5D-1B76A41E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8E63E4-93A2-4937-A379-452ABFC92C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is NOT a universal set of application forms that can be downloaded from our form library or websites</a:t>
            </a:r>
          </a:p>
          <a:p>
            <a:pPr>
              <a:spcAft>
                <a:spcPts val="1200"/>
              </a:spcAft>
            </a:pPr>
            <a:r>
              <a:rPr lang="en-US" dirty="0"/>
              <a:t>You must use the application form package attached to your funding opportunity announcement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Each application form package includes the customized subset of forms supported by NIH which are needed for that opportunity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 forms are accessed using your chosen submission </a:t>
            </a:r>
            <a:r>
              <a:rPr lang="en-US" dirty="0" smtClean="0"/>
              <a:t>option (e.g., ASSIST)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Avoid Common Errors: Use PDF Format for All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simple PDF-formatted files </a:t>
            </a:r>
          </a:p>
          <a:p>
            <a:pPr lvl="1"/>
            <a:r>
              <a:rPr lang="en-US" dirty="0" smtClean="0"/>
              <a:t>Do not electronically sign your individual attachments</a:t>
            </a:r>
          </a:p>
          <a:p>
            <a:pPr lvl="1"/>
            <a:r>
              <a:rPr lang="en-US" dirty="0" smtClean="0"/>
              <a:t>Disable </a:t>
            </a:r>
            <a:r>
              <a:rPr lang="en-US" dirty="0"/>
              <a:t>security features such as password protection  </a:t>
            </a:r>
          </a:p>
          <a:p>
            <a:r>
              <a:rPr lang="en-US" dirty="0"/>
              <a:t>Keep file names to 50 characters or less</a:t>
            </a:r>
          </a:p>
          <a:p>
            <a:r>
              <a:rPr lang="en-US" dirty="0"/>
              <a:t>Use meaningful filenames</a:t>
            </a:r>
          </a:p>
          <a:p>
            <a:r>
              <a:rPr lang="en-US" dirty="0"/>
              <a:t>Do not include headers or footers</a:t>
            </a:r>
          </a:p>
          <a:p>
            <a:pPr lvl="1"/>
            <a:r>
              <a:rPr lang="en-US" dirty="0"/>
              <a:t>Section headings as part of the text (e.g., Significance, </a:t>
            </a:r>
            <a:br>
              <a:rPr lang="en-US" dirty="0"/>
            </a:br>
            <a:r>
              <a:rPr lang="en-US" dirty="0"/>
              <a:t>Innovation, Approach) are encouraged</a:t>
            </a:r>
          </a:p>
          <a:p>
            <a:r>
              <a:rPr lang="en-US" dirty="0"/>
              <a:t>Follow guidelines for fonts and margins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3351" y="5973852"/>
            <a:ext cx="11201400" cy="67710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3366"/>
                </a:solidFill>
                <a:cs typeface="Arial" charset="0"/>
              </a:rPr>
              <a:t>Format Attachments: </a:t>
            </a:r>
            <a:br>
              <a:rPr lang="en-US" sz="2000" b="1" dirty="0">
                <a:solidFill>
                  <a:srgbClr val="993366"/>
                </a:solidFill>
                <a:cs typeface="Arial" charset="0"/>
              </a:rPr>
            </a:br>
            <a:r>
              <a:rPr lang="en-US" dirty="0" smtClean="0">
                <a:solidFill>
                  <a:srgbClr val="800000"/>
                </a:solidFill>
                <a:cs typeface="Arial" charset="0"/>
                <a:hlinkClick r:id="rId2" tooltip="Format Attachments page"/>
              </a:rPr>
              <a:t>https://</a:t>
            </a:r>
            <a:r>
              <a:rPr lang="en-US" dirty="0">
                <a:solidFill>
                  <a:srgbClr val="800000"/>
                </a:solidFill>
                <a:cs typeface="Arial" charset="0"/>
                <a:hlinkClick r:id="rId2" tooltip="Format Attachments page"/>
              </a:rPr>
              <a:t>grants.nih.gov/grants/how-to-apply-application-guide/format-and-write/format-attachments.htm </a:t>
            </a:r>
            <a:endParaRPr lang="en-US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320040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table of page lim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4000"/>
            <a:ext cx="5307129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Common Errors: Follow Specified Page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81200" y="6028498"/>
            <a:ext cx="8153400" cy="67710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3366"/>
                </a:solidFill>
                <a:cs typeface="Arial" charset="0"/>
              </a:rPr>
              <a:t>Page Limits: </a:t>
            </a:r>
            <a:r>
              <a:rPr lang="en-US" b="1" dirty="0" smtClean="0">
                <a:solidFill>
                  <a:srgbClr val="800000"/>
                </a:solidFill>
                <a:cs typeface="Arial" charset="0"/>
                <a:hlinkClick r:id="rId3" tooltip="link to NIH application page limits"/>
              </a:rPr>
              <a:t>https://</a:t>
            </a:r>
            <a:r>
              <a:rPr lang="en-US" b="1" dirty="0">
                <a:solidFill>
                  <a:srgbClr val="800000"/>
                </a:solidFill>
                <a:cs typeface="Arial" charset="0"/>
                <a:hlinkClick r:id="rId3" tooltip="link to NIH application page limits"/>
              </a:rPr>
              <a:t>www.grants.nih.gov/grants/forms_page_limits.htm#other </a:t>
            </a:r>
            <a:endParaRPr lang="en-US" b="1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76600"/>
            <a:ext cx="3810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Finalize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Validate your application data against system-enforced NIH business rules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Generate </a:t>
            </a:r>
            <a:r>
              <a:rPr lang="en-US" sz="2800" dirty="0"/>
              <a:t>a pre-submission image of your assembled application in the NIH </a:t>
            </a:r>
            <a:r>
              <a:rPr lang="en-US" sz="2800" dirty="0" smtClean="0"/>
              <a:t>format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Update Submission Status to “Ready for Submission”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pSp>
        <p:nvGrpSpPr>
          <p:cNvPr id="5" name="Group 4" title="&quot;"/>
          <p:cNvGrpSpPr/>
          <p:nvPr/>
        </p:nvGrpSpPr>
        <p:grpSpPr>
          <a:xfrm>
            <a:off x="402167" y="224803"/>
            <a:ext cx="1016000" cy="1016000"/>
            <a:chOff x="6801034" y="1885364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6801034" y="1885364"/>
              <a:ext cx="1016000" cy="1016000"/>
              <a:chOff x="8619527" y="416519"/>
              <a:chExt cx="1016000" cy="1016000"/>
            </a:xfrm>
          </p:grpSpPr>
          <p:sp>
            <p:nvSpPr>
              <p:cNvPr id="8" name="Oval 7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Oval 8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47" y="2112845"/>
              <a:ext cx="525354" cy="525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2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Application Errors and Warnings Result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12" y="889837"/>
            <a:ext cx="8915400" cy="591485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" name="Picture 2" title="Actions highligting Manage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1129"/>
            <a:ext cx="1838433" cy="22715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193"/>
            <a:ext cx="11379200" cy="758825"/>
          </a:xfrm>
        </p:spPr>
        <p:txBody>
          <a:bodyPr/>
          <a:lstStyle/>
          <a:p>
            <a:r>
              <a:rPr lang="en-US" dirty="0"/>
              <a:t>Validate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7274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305558" y="1982148"/>
            <a:ext cx="1438900" cy="370684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Arrow Connector 6" title="&quot;&quot;"/>
          <p:cNvCxnSpPr>
            <a:stCxn id="5" idx="5"/>
          </p:cNvCxnSpPr>
          <p:nvPr/>
        </p:nvCxnSpPr>
        <p:spPr>
          <a:xfrm>
            <a:off x="1533736" y="2298547"/>
            <a:ext cx="1209464" cy="714107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8" name="Rounded Rectangular Callout 7"/>
          <p:cNvSpPr/>
          <p:nvPr/>
        </p:nvSpPr>
        <p:spPr>
          <a:xfrm>
            <a:off x="9312556" y="2167490"/>
            <a:ext cx="2133600" cy="1494804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Errors and Warnings are displayed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0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48" y="937793"/>
            <a:ext cx="3384952" cy="489108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submissions 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made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submission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overwrite previous submissions.</a:t>
            </a:r>
            <a:r>
              <a:rPr lang="en-US" sz="3200" dirty="0">
                <a:latin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67400" y="1219200"/>
            <a:ext cx="5638800" cy="5305189"/>
          </a:xfrm>
        </p:spPr>
        <p:txBody>
          <a:bodyPr/>
          <a:lstStyle/>
          <a:p>
            <a:r>
              <a:rPr lang="en-US" dirty="0"/>
              <a:t>Errors stop application processing and must be corrected</a:t>
            </a:r>
          </a:p>
          <a:p>
            <a:pPr lvl="1"/>
            <a:r>
              <a:rPr lang="en-US" dirty="0"/>
              <a:t>You will be unable to submit in ASSIST until all identified errors are corrected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Warnings do not stop application processing and are corrected at the discretion of the applicant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" name="Picture 2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84" y="3657600"/>
            <a:ext cx="1608531" cy="155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stop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335" y="1371600"/>
            <a:ext cx="1402996" cy="136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70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Preview Appli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11582400" cy="40447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Application Preview in Agency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685800" y="2819400"/>
            <a:ext cx="1389742" cy="3527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 title="&quot;&quot;"/>
          <p:cNvSpPr/>
          <p:nvPr/>
        </p:nvSpPr>
        <p:spPr>
          <a:xfrm>
            <a:off x="10210800" y="4225291"/>
            <a:ext cx="838200" cy="533097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 title="&quot;&quot;"/>
          <p:cNvSpPr/>
          <p:nvPr/>
        </p:nvSpPr>
        <p:spPr>
          <a:xfrm>
            <a:off x="6400800" y="4917950"/>
            <a:ext cx="1524000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260424" y="3488233"/>
            <a:ext cx="2626776" cy="567046"/>
          </a:xfrm>
          <a:prstGeom prst="wedgeRoundRectCallout">
            <a:avLst>
              <a:gd name="adj1" fmla="val -4686"/>
              <a:gd name="adj2" fmla="val 10862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View last preview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124200" y="4917950"/>
            <a:ext cx="3090096" cy="567076"/>
          </a:xfrm>
          <a:prstGeom prst="wedgeRoundRectCallout">
            <a:avLst>
              <a:gd name="adj1" fmla="val 59674"/>
              <a:gd name="adj2" fmla="val 543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Generate new preview</a:t>
            </a:r>
          </a:p>
        </p:txBody>
      </p:sp>
    </p:spTree>
    <p:extLst>
      <p:ext uri="{BB962C8B-B14F-4D97-AF65-F5344CB8AC3E}">
        <p14:creationId xmlns:p14="http://schemas.microsoft.com/office/powerpoint/2010/main" val="1829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sample application 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9048750" cy="5030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02548" y="2819400"/>
            <a:ext cx="6451110" cy="2720124"/>
          </a:xfrm>
          <a:prstGeom prst="wedgeRoundRectCallout">
            <a:avLst>
              <a:gd name="adj1" fmla="val -15307"/>
              <a:gd name="adj2" fmla="val 5009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latin typeface="Calibri"/>
              </a:rPr>
              <a:t>The preview is exactly how your application would be assembled upon submission, except a few items in the footer </a:t>
            </a:r>
            <a:r>
              <a:rPr lang="en-US" sz="2800" kern="0" dirty="0" smtClean="0">
                <a:solidFill>
                  <a:srgbClr val="002060"/>
                </a:solidFill>
                <a:latin typeface="Calibri"/>
              </a:rPr>
              <a:t>(e.g., Grants.gov tracking number, submission timestamp</a:t>
            </a:r>
            <a:r>
              <a:rPr lang="en-US" sz="2800" kern="0" dirty="0">
                <a:solidFill>
                  <a:srgbClr val="002060"/>
                </a:solidFill>
                <a:latin typeface="Calibri"/>
              </a:rPr>
              <a:t>) are not filled in.</a:t>
            </a:r>
          </a:p>
        </p:txBody>
      </p:sp>
    </p:spTree>
    <p:extLst>
      <p:ext uri="{BB962C8B-B14F-4D97-AF65-F5344CB8AC3E}">
        <p14:creationId xmlns:p14="http://schemas.microsoft.com/office/powerpoint/2010/main" val="33200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update submission status popup with status op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50276"/>
            <a:ext cx="6050116" cy="4850524"/>
          </a:xfrm>
          <a:prstGeom prst="rect">
            <a:avLst/>
          </a:prstGeom>
        </p:spPr>
      </p:pic>
      <p:pic>
        <p:nvPicPr>
          <p:cNvPr id="10" name="Picture 9" title="ASSIST action l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7" y="1605376"/>
            <a:ext cx="2514600" cy="24860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Submission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914400" y="3551578"/>
            <a:ext cx="1766596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 title="&quot;&quot;"/>
          <p:cNvCxnSpPr>
            <a:stCxn id="5" idx="6"/>
          </p:cNvCxnSpPr>
          <p:nvPr/>
        </p:nvCxnSpPr>
        <p:spPr>
          <a:xfrm>
            <a:off x="2680996" y="3703978"/>
            <a:ext cx="1059476" cy="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7" name="Oval 6" title="&quot;&quot;"/>
          <p:cNvSpPr/>
          <p:nvPr/>
        </p:nvSpPr>
        <p:spPr>
          <a:xfrm>
            <a:off x="5690470" y="3146333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75776" y="3399178"/>
            <a:ext cx="2160844" cy="533400"/>
          </a:xfrm>
          <a:prstGeom prst="wedgeRoundRectCallout">
            <a:avLst>
              <a:gd name="adj1" fmla="val -68954"/>
              <a:gd name="adj2" fmla="val -6770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Select status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191000" y="3932578"/>
            <a:ext cx="3581400" cy="838200"/>
          </a:xfrm>
          <a:prstGeom prst="wedgeRoundRectCallout">
            <a:avLst>
              <a:gd name="adj1" fmla="val -27928"/>
              <a:gd name="adj2" fmla="val -5076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Enter comment to be added to status history</a:t>
            </a:r>
          </a:p>
        </p:txBody>
      </p:sp>
    </p:spTree>
    <p:extLst>
      <p:ext uri="{BB962C8B-B14F-4D97-AF65-F5344CB8AC3E}">
        <p14:creationId xmlns:p14="http://schemas.microsoft.com/office/powerpoint/2010/main" val="10396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essage indicating errors were found and application cannot be put in Ready for submission stat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86494"/>
            <a:ext cx="4953000" cy="3928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Check for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05000" y="1600201"/>
            <a:ext cx="8458200" cy="990600"/>
          </a:xfrm>
          <a:prstGeom prst="wedgeRoundRectCallout">
            <a:avLst>
              <a:gd name="adj1" fmla="val -27896"/>
              <a:gd name="adj2" fmla="val 1071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Before an application is changed to Ready for Submission status, it must pass validations (Warnings are OK).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308113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Ready for Submission status reflected on summary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79" y="1676400"/>
            <a:ext cx="9405967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Status Reflected in Summary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Oval 6" title="&quot;&quot;"/>
          <p:cNvSpPr/>
          <p:nvPr/>
        </p:nvSpPr>
        <p:spPr>
          <a:xfrm>
            <a:off x="4426816" y="56388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0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Submission Options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6378553"/>
            <a:ext cx="11373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 tooltip="choose a submission option page"/>
              </a:rPr>
              <a:t>https://grants.nih.gov/grants/how-to-apply-application-guide/prepare-to-apply-and-register/choose-a-submission-option.htm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pSp>
        <p:nvGrpSpPr>
          <p:cNvPr id="4" name="Group 3" title="application submission options - ASSIST, S2S, Workspace"/>
          <p:cNvGrpSpPr/>
          <p:nvPr/>
        </p:nvGrpSpPr>
        <p:grpSpPr>
          <a:xfrm>
            <a:off x="2514600" y="1493469"/>
            <a:ext cx="6917821" cy="4729447"/>
            <a:chOff x="2514600" y="1493469"/>
            <a:chExt cx="6917821" cy="4729447"/>
          </a:xfrm>
        </p:grpSpPr>
        <p:grpSp>
          <p:nvGrpSpPr>
            <p:cNvPr id="8" name="Group 7" title="&quot;&quot;"/>
            <p:cNvGrpSpPr/>
            <p:nvPr/>
          </p:nvGrpSpPr>
          <p:grpSpPr>
            <a:xfrm>
              <a:off x="4038600" y="5029243"/>
              <a:ext cx="4368755" cy="1193673"/>
              <a:chOff x="2553724" y="4639937"/>
              <a:chExt cx="4368755" cy="119367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2553724" y="469330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data_center_400_clr_7637.png" title="&quot;&quot;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08865" y="4639937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42" name="Picture 41" descr="Division of Communication &amp; Outreach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753" y="4913325"/>
                <a:ext cx="1099725" cy="646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ight Arrow 8" title="&quot;&quot;"/>
            <p:cNvSpPr/>
            <p:nvPr/>
          </p:nvSpPr>
          <p:spPr>
            <a:xfrm rot="5400000">
              <a:off x="5779057" y="4736586"/>
              <a:ext cx="862486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 title="&quot;&quot;"/>
            <p:cNvGrpSpPr/>
            <p:nvPr/>
          </p:nvGrpSpPr>
          <p:grpSpPr>
            <a:xfrm>
              <a:off x="4038600" y="3733843"/>
              <a:ext cx="4368755" cy="1193673"/>
              <a:chOff x="2641645" y="3187873"/>
              <a:chExt cx="4368755" cy="1193673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641645" y="318787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title="&quot;&quo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95205" y="3187873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39" name="Picture 38" title="&quot;&quot;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093" y="3399004"/>
                <a:ext cx="2041070" cy="685800"/>
              </a:xfrm>
              <a:prstGeom prst="rect">
                <a:avLst/>
              </a:prstGeom>
            </p:spPr>
          </p:pic>
        </p:grpSp>
        <p:sp>
          <p:nvSpPr>
            <p:cNvPr id="11" name="Right Arrow 10" title="&quot;&quot;"/>
            <p:cNvSpPr/>
            <p:nvPr/>
          </p:nvSpPr>
          <p:spPr>
            <a:xfrm rot="5400000">
              <a:off x="5965122" y="3527490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 title="&quot;&quot;"/>
            <p:cNvSpPr/>
            <p:nvPr/>
          </p:nvSpPr>
          <p:spPr>
            <a:xfrm rot="5400000">
              <a:off x="7730255" y="3532415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63884" y="1945721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 title="&quot;&quot;"/>
            <p:cNvSpPr/>
            <p:nvPr/>
          </p:nvSpPr>
          <p:spPr>
            <a:xfrm rot="5400000">
              <a:off x="4250981" y="3485918"/>
              <a:ext cx="646079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14600" y="1493469"/>
              <a:ext cx="2482108" cy="2040968"/>
            </a:xfrm>
            <a:prstGeom prst="roundRect">
              <a:avLst/>
            </a:prstGeom>
            <a:solidFill>
              <a:srgbClr val="D9EFFF"/>
            </a:solidFill>
            <a:ln w="4762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1907" y="3205368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ASSIST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8" name="Picture 17" descr="laptop_custom_screen_11466.png" title="&quot;&quot;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7647" y="2088459"/>
              <a:ext cx="1881235" cy="132815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2776754" y="1600200"/>
              <a:ext cx="2176246" cy="1950727"/>
              <a:chOff x="64455" y="1749308"/>
              <a:chExt cx="2176246" cy="1950727"/>
            </a:xfrm>
          </p:grpSpPr>
          <p:pic>
            <p:nvPicPr>
              <p:cNvPr id="35" name="Picture 34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455" y="1749308"/>
                <a:ext cx="2176246" cy="1950727"/>
              </a:xfrm>
              <a:prstGeom prst="rect">
                <a:avLst/>
              </a:prstGeom>
            </p:spPr>
          </p:pic>
          <p:pic>
            <p:nvPicPr>
              <p:cNvPr id="36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514" y="1904784"/>
                <a:ext cx="1614380" cy="1128708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444455" y="3127546"/>
              <a:ext cx="16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System-to-System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97715" y="1968424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02413" y="3164242"/>
              <a:ext cx="1077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Workspace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522836" y="2023067"/>
              <a:ext cx="1909585" cy="1312840"/>
              <a:chOff x="4862483" y="2175424"/>
              <a:chExt cx="1909585" cy="1312840"/>
            </a:xfrm>
          </p:grpSpPr>
          <p:pic>
            <p:nvPicPr>
              <p:cNvPr id="29" name="Picture 28" title="&quot;&quot;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483" y="2175424"/>
                <a:ext cx="1909585" cy="1312840"/>
              </a:xfrm>
              <a:prstGeom prst="rect">
                <a:avLst/>
              </a:prstGeom>
            </p:spPr>
          </p:pic>
          <p:pic>
            <p:nvPicPr>
              <p:cNvPr id="30" name="Picture 29" title="workspace screenshot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0797" y="2259573"/>
                <a:ext cx="1017744" cy="571648"/>
              </a:xfrm>
              <a:prstGeom prst="rect">
                <a:avLst/>
              </a:prstGeom>
            </p:spPr>
          </p:pic>
        </p:grpSp>
      </p:grpSp>
      <p:sp>
        <p:nvSpPr>
          <p:cNvPr id="34" name="Rounded Rectangular Callout 33"/>
          <p:cNvSpPr/>
          <p:nvPr/>
        </p:nvSpPr>
        <p:spPr>
          <a:xfrm>
            <a:off x="273152" y="1770814"/>
            <a:ext cx="2142279" cy="1609497"/>
          </a:xfrm>
          <a:prstGeom prst="wedgeRoundRectCallout">
            <a:avLst>
              <a:gd name="adj1" fmla="val 60503"/>
              <a:gd name="adj2" fmla="val -22898"/>
              <a:gd name="adj3" fmla="val 16667"/>
            </a:avLst>
          </a:prstGeom>
          <a:solidFill>
            <a:srgbClr val="FFFF99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We recommend you </a:t>
            </a:r>
            <a:r>
              <a:rPr lang="en-US" sz="3200" b="1" dirty="0" smtClean="0">
                <a:solidFill>
                  <a:srgbClr val="C00000"/>
                </a:solidFill>
              </a:rPr>
              <a:t>USE </a:t>
            </a:r>
            <a:r>
              <a:rPr lang="en-US" sz="3200" b="1" dirty="0">
                <a:solidFill>
                  <a:srgbClr val="C00000"/>
                </a:solidFill>
              </a:rPr>
              <a:t>ASSIST!</a:t>
            </a:r>
          </a:p>
        </p:txBody>
      </p:sp>
    </p:spTree>
    <p:extLst>
      <p:ext uri="{BB962C8B-B14F-4D97-AF65-F5344CB8AC3E}">
        <p14:creationId xmlns:p14="http://schemas.microsoft.com/office/powerpoint/2010/main" val="7315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Submit Your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r>
              <a:rPr lang="en-US" sz="2800" dirty="0"/>
              <a:t>Only folks with </a:t>
            </a:r>
            <a:r>
              <a:rPr lang="en-US" sz="2800" dirty="0" smtClean="0"/>
              <a:t>an eRA Commons SO (Signing Official) account and a Grants.gov </a:t>
            </a:r>
            <a:r>
              <a:rPr lang="en-US" sz="2800" dirty="0"/>
              <a:t>AOR (Authorized Organization Representative) credentials can </a:t>
            </a:r>
            <a:r>
              <a:rPr lang="en-US" sz="2800" dirty="0" smtClean="0"/>
              <a:t>submit</a:t>
            </a:r>
            <a:endParaRPr lang="en-US" sz="2300" dirty="0" smtClean="0"/>
          </a:p>
          <a:p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800" dirty="0"/>
              <a:t>Deadline = 5 p.m. local time of submitting organization on </a:t>
            </a:r>
            <a:r>
              <a:rPr lang="en-US" sz="2800" dirty="0" smtClean="0"/>
              <a:t>due </a:t>
            </a:r>
            <a:r>
              <a:rPr lang="en-US" sz="2800" dirty="0"/>
              <a:t>date</a:t>
            </a:r>
          </a:p>
          <a:p>
            <a:pPr lvl="1">
              <a:spcAft>
                <a:spcPts val="600"/>
              </a:spcAft>
            </a:pPr>
            <a:r>
              <a:rPr lang="en-US" sz="2300" dirty="0"/>
              <a:t>All registrations and SAM renewal must be completed before the deadline</a:t>
            </a:r>
          </a:p>
          <a:p>
            <a:pPr lvl="1">
              <a:spcAft>
                <a:spcPts val="600"/>
              </a:spcAft>
            </a:pPr>
            <a:r>
              <a:rPr lang="en-US" sz="2300" dirty="0"/>
              <a:t>Application must be free of all federal system-identified errors (Grants.gov &amp; eRA)</a:t>
            </a:r>
          </a:p>
          <a:p>
            <a:pPr lvl="1">
              <a:spcAft>
                <a:spcPts val="600"/>
              </a:spcAft>
            </a:pPr>
            <a:r>
              <a:rPr lang="en-US" sz="2300" dirty="0"/>
              <a:t>NIH’s late policy does not allow corrections after the deadline</a:t>
            </a:r>
          </a:p>
          <a:p>
            <a:pPr lvl="1">
              <a:spcAft>
                <a:spcPts val="600"/>
              </a:spcAft>
            </a:pPr>
            <a:r>
              <a:rPr lang="en-US" sz="2300" b="1" dirty="0">
                <a:solidFill>
                  <a:srgbClr val="C00000"/>
                </a:solidFill>
              </a:rPr>
              <a:t>NIH recommends submitting early </a:t>
            </a:r>
            <a:r>
              <a:rPr lang="en-US" sz="2300" dirty="0"/>
              <a:t>to allow time to correct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any </a:t>
            </a:r>
            <a:r>
              <a:rPr lang="en-US" sz="2300" dirty="0"/>
              <a:t>unexpected errors or submission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399478" y="217250"/>
            <a:ext cx="1016000" cy="1016000"/>
            <a:chOff x="399478" y="217250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399478" y="217250"/>
              <a:ext cx="1016000" cy="1016000"/>
              <a:chOff x="8619527" y="416519"/>
              <a:chExt cx="1016000" cy="1016000"/>
            </a:xfrm>
          </p:grpSpPr>
          <p:sp>
            <p:nvSpPr>
              <p:cNvPr id="8" name="Oval 7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Oval 8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90" y="524993"/>
              <a:ext cx="486680" cy="486680"/>
            </a:xfrm>
            <a:prstGeom prst="rect">
              <a:avLst/>
            </a:prstGeom>
          </p:spPr>
        </p:pic>
      </p:grpSp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800600"/>
            <a:ext cx="20385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4000" dirty="0"/>
              <a:t>The appropriate measurement for “</a:t>
            </a:r>
            <a:r>
              <a:rPr lang="en-US" sz="4000" b="1" dirty="0">
                <a:solidFill>
                  <a:srgbClr val="FF0000"/>
                </a:solidFill>
              </a:rPr>
              <a:t>early</a:t>
            </a:r>
            <a:r>
              <a:rPr lang="en-US" sz="4000" dirty="0"/>
              <a:t>” in the context of application submission is…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Minutes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Hours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Days</a:t>
            </a:r>
          </a:p>
        </p:txBody>
      </p:sp>
      <p:sp>
        <p:nvSpPr>
          <p:cNvPr id="8" name="Arrow: Left 7" title="arrow pointing to Days">
            <a:extLst>
              <a:ext uri="{FF2B5EF4-FFF2-40B4-BE49-F238E27FC236}">
                <a16:creationId xmlns:a16="http://schemas.microsoft.com/office/drawing/2014/main" xmlns="" id="{3E019F76-3679-453C-8FD6-BB6E0CE468EB}"/>
              </a:ext>
            </a:extLst>
          </p:cNvPr>
          <p:cNvSpPr/>
          <p:nvPr/>
        </p:nvSpPr>
        <p:spPr>
          <a:xfrm>
            <a:off x="2362200" y="4700421"/>
            <a:ext cx="914400" cy="60300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title="picture of clock crossed out and calendar cir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76600"/>
            <a:ext cx="2664183" cy="3176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40983" y="3853691"/>
            <a:ext cx="3190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ticulate Extrabold" panose="02000503050000020004" pitchFamily="2" charset="0"/>
              </a:rPr>
              <a:t>Measure early on a calendar not a clock.</a:t>
            </a:r>
            <a:endParaRPr lang="en-US" sz="3200" dirty="0">
              <a:latin typeface="Articulate Extrabold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5" name="Picture 4" title="Ready for Submission status reflected on summary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7" y="1600200"/>
            <a:ext cx="9405967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title="pop-up requesting AOR credenti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657600"/>
            <a:ext cx="4314825" cy="2628900"/>
          </a:xfrm>
          <a:prstGeom prst="rect">
            <a:avLst/>
          </a:prstGeom>
        </p:spPr>
      </p:pic>
      <p:sp>
        <p:nvSpPr>
          <p:cNvPr id="7" name="Oval 6" title="&quot;&quot;"/>
          <p:cNvSpPr/>
          <p:nvPr/>
        </p:nvSpPr>
        <p:spPr>
          <a:xfrm>
            <a:off x="4648200" y="55626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 title="&quot;&quot;"/>
          <p:cNvCxnSpPr/>
          <p:nvPr/>
        </p:nvCxnSpPr>
        <p:spPr>
          <a:xfrm>
            <a:off x="6608760" y="5715000"/>
            <a:ext cx="1059476" cy="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9" name="Rounded Rectangular Callout 8"/>
          <p:cNvSpPr/>
          <p:nvPr/>
        </p:nvSpPr>
        <p:spPr>
          <a:xfrm>
            <a:off x="5029200" y="1845325"/>
            <a:ext cx="6339447" cy="1511733"/>
          </a:xfrm>
          <a:prstGeom prst="wedgeRoundRectCallout">
            <a:avLst>
              <a:gd name="adj1" fmla="val -27928"/>
              <a:gd name="adj2" fmla="val -5076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Submit button to be active, user must be logged into ASSIST with an SO account and the application must be in a Ready for Submission status.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Sent to Grants.gov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3" name="Picture 2" title="application information screen showing application sent to Grants.gov mess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600200"/>
            <a:ext cx="9001125" cy="4638675"/>
          </a:xfrm>
          <a:prstGeom prst="rect">
            <a:avLst/>
          </a:prstGeom>
        </p:spPr>
      </p:pic>
      <p:sp>
        <p:nvSpPr>
          <p:cNvPr id="11" name="Oval 10" title="&quot;&quot;"/>
          <p:cNvSpPr/>
          <p:nvPr/>
        </p:nvSpPr>
        <p:spPr>
          <a:xfrm>
            <a:off x="914400" y="2415527"/>
            <a:ext cx="9296400" cy="702614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72200" y="3073221"/>
            <a:ext cx="4800599" cy="1202386"/>
          </a:xfrm>
          <a:prstGeom prst="wedgeRoundRectCallout">
            <a:avLst>
              <a:gd name="adj1" fmla="val -28461"/>
              <a:gd name="adj2" fmla="val -6568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Message indicates application has been sent to Grants.gov.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Not Finished Yet…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1266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708362"/>
            <a:ext cx="5867399" cy="40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26670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2590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Successfully</a:t>
            </a:r>
            <a:b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submitted</a:t>
            </a:r>
            <a:b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to NIH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Submitting to Grants.gov is NOT the last step in the process!</a:t>
            </a:r>
          </a:p>
        </p:txBody>
      </p:sp>
    </p:spTree>
    <p:extLst>
      <p:ext uri="{BB962C8B-B14F-4D97-AF65-F5344CB8AC3E}">
        <p14:creationId xmlns:p14="http://schemas.microsoft.com/office/powerpoint/2010/main" val="3299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Track Your Application</a:t>
            </a:r>
          </a:p>
        </p:txBody>
      </p:sp>
      <p:grpSp>
        <p:nvGrpSpPr>
          <p:cNvPr id="13" name="Group 12" title="&quot;"/>
          <p:cNvGrpSpPr/>
          <p:nvPr/>
        </p:nvGrpSpPr>
        <p:grpSpPr>
          <a:xfrm>
            <a:off x="402167" y="224803"/>
            <a:ext cx="1016000" cy="1016000"/>
            <a:chOff x="402167" y="241237"/>
            <a:chExt cx="1016000" cy="1016000"/>
          </a:xfrm>
        </p:grpSpPr>
        <p:grpSp>
          <p:nvGrpSpPr>
            <p:cNvPr id="7" name="Group 6"/>
            <p:cNvGrpSpPr/>
            <p:nvPr/>
          </p:nvGrpSpPr>
          <p:grpSpPr>
            <a:xfrm>
              <a:off x="402167" y="241237"/>
              <a:ext cx="1016000" cy="1016000"/>
              <a:chOff x="8619527" y="416519"/>
              <a:chExt cx="1016000" cy="1016000"/>
            </a:xfrm>
          </p:grpSpPr>
          <p:sp>
            <p:nvSpPr>
              <p:cNvPr id="10" name="Oval 9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96" y="522466"/>
              <a:ext cx="496728" cy="49672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eRA Commons Status is an integral part of your submission</a:t>
            </a:r>
          </a:p>
          <a:p>
            <a:pPr lvl="1"/>
            <a:r>
              <a:rPr lang="en-US" dirty="0"/>
              <a:t>Applications that pass Grants.gov validations are picked up by eRA Commons and checked against many application guide and opportunity instructions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Authorized users can check eRA Commons Status for processing results </a:t>
            </a:r>
          </a:p>
          <a:p>
            <a:pPr lvl="1"/>
            <a:r>
              <a:rPr lang="en-US" dirty="0"/>
              <a:t>Signing Officials (SOs)</a:t>
            </a:r>
          </a:p>
          <a:p>
            <a:pPr lvl="1"/>
            <a:r>
              <a:rPr lang="en-US" dirty="0"/>
              <a:t>Administrative Officials (AOs)</a:t>
            </a:r>
          </a:p>
          <a:p>
            <a:pPr lvl="1"/>
            <a:r>
              <a:rPr lang="en-US" dirty="0"/>
              <a:t>Principal Investigators (PIs)</a:t>
            </a:r>
          </a:p>
          <a:p>
            <a:pPr lvl="1"/>
            <a:r>
              <a:rPr lang="en-US" dirty="0"/>
              <a:t>Delegated Assistants (ASSTs)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E-mail notifications 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06756"/>
            <a:ext cx="1524000" cy="954024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32605"/>
            <a:ext cx="1524000" cy="954024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43202"/>
            <a:ext cx="1524000" cy="954024"/>
          </a:xfrm>
          <a:prstGeom prst="rect">
            <a:avLst/>
          </a:prstGeom>
        </p:spPr>
      </p:pic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229744"/>
            <a:ext cx="1524000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Image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Once an error-free application is received by NIH, the eRA system will:</a:t>
            </a:r>
          </a:p>
          <a:p>
            <a:pPr lvl="1"/>
            <a:r>
              <a:rPr lang="en-US" sz="2400" dirty="0"/>
              <a:t>Assemble the grant application image</a:t>
            </a:r>
          </a:p>
          <a:p>
            <a:pPr lvl="1"/>
            <a:r>
              <a:rPr lang="en-US" sz="2400" dirty="0"/>
              <a:t>Insert headers (PI name) and footers (page numbers) on all pages</a:t>
            </a:r>
          </a:p>
          <a:p>
            <a:pPr lvl="1"/>
            <a:r>
              <a:rPr lang="en-US" sz="2400" dirty="0"/>
              <a:t>Generate Table of Contents and bookmark important sections</a:t>
            </a:r>
          </a:p>
          <a:p>
            <a:pPr lvl="1"/>
            <a:r>
              <a:rPr lang="en-US" sz="2400" dirty="0"/>
              <a:t>Post the assembled application image in the PD/PI’s eRA Commons account</a:t>
            </a:r>
          </a:p>
          <a:p>
            <a:pPr lvl="1"/>
            <a:r>
              <a:rPr lang="en-US" sz="2400" dirty="0"/>
              <a:t>Send notification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Email can be unreliable – proactively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check application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5" name="Picture 8" title="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464" y="4029997"/>
            <a:ext cx="3778749" cy="22898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64" y="4724400"/>
            <a:ext cx="2057400" cy="2057400"/>
          </a:xfrm>
          <a:prstGeom prst="rect">
            <a:avLst/>
          </a:prstGeom>
        </p:spPr>
      </p:pic>
      <p:sp>
        <p:nvSpPr>
          <p:cNvPr id="8" name="5-Point Star 7" title="&quot;&quot;"/>
          <p:cNvSpPr/>
          <p:nvPr/>
        </p:nvSpPr>
        <p:spPr>
          <a:xfrm>
            <a:off x="914400" y="4191000"/>
            <a:ext cx="457200" cy="4572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</a:t>
            </a:r>
            <a:r>
              <a:rPr lang="en-US" dirty="0" smtClean="0"/>
              <a:t>processing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Signing official can Reject application in eRA Commons within viewing window to prevent it from moving forward to </a:t>
            </a:r>
            <a:r>
              <a:rPr lang="en-US" dirty="0" smtClean="0"/>
              <a:t>NIH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>
                <a:solidFill>
                  <a:srgbClr val="C00000"/>
                </a:solidFill>
              </a:rPr>
              <a:t>Changed/Corrected applications must be submitted </a:t>
            </a:r>
            <a:r>
              <a:rPr lang="en-US" sz="2800" b="1" dirty="0">
                <a:solidFill>
                  <a:srgbClr val="C00000"/>
                </a:solidFill>
              </a:rPr>
              <a:t>before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39036" y="5973763"/>
            <a:ext cx="8534400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cs typeface="Arial" charset="0"/>
              </a:rPr>
              <a:t>If you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it, we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REVIEW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it!</a:t>
            </a:r>
            <a:endParaRPr lang="en-US" dirty="0">
              <a:solidFill>
                <a:srgbClr val="A50021"/>
              </a:solidFill>
              <a:cs typeface="Arial" charset="0"/>
            </a:endParaRPr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05" y="4876799"/>
            <a:ext cx="152971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Submission Status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3" name="Picture 2" title="Application Information screen show view submission status details li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001125" cy="463867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8" name="Oval 7" title="&quot;&quot;"/>
          <p:cNvSpPr/>
          <p:nvPr/>
        </p:nvSpPr>
        <p:spPr>
          <a:xfrm>
            <a:off x="5181600" y="55626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100327" y="4648200"/>
            <a:ext cx="3200400" cy="1295400"/>
          </a:xfrm>
          <a:prstGeom prst="wedgeRoundRectCallout">
            <a:avLst>
              <a:gd name="adj1" fmla="val -59273"/>
              <a:gd name="adj2" fmla="val 2975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Submit button replaced with link to track status.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228601"/>
            <a:ext cx="4267201" cy="1072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 status through all systems.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43600" y="1527048"/>
            <a:ext cx="5797296" cy="4572000"/>
          </a:xfrm>
        </p:spPr>
        <p:txBody>
          <a:bodyPr/>
          <a:lstStyle/>
          <a:p>
            <a:r>
              <a:rPr lang="en-US" dirty="0" smtClean="0"/>
              <a:t>It can take anywhere from a few minutes to a few hours to process an application</a:t>
            </a:r>
          </a:p>
          <a:p>
            <a:endParaRPr lang="en-US" dirty="0"/>
          </a:p>
          <a:p>
            <a:r>
              <a:rPr lang="en-US" dirty="0" smtClean="0"/>
              <a:t>You may have to click the Check for Status Updates button multiple times before status shows for all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436096" y="63246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5" name="Picture 4" title="submission status detail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5486400" cy="6389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 title="&quot;&quot;"/>
          <p:cNvSpPr/>
          <p:nvPr/>
        </p:nvSpPr>
        <p:spPr>
          <a:xfrm>
            <a:off x="1828800" y="22098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886200"/>
            <a:ext cx="1633367" cy="875018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" y="5097970"/>
            <a:ext cx="4699739" cy="1183836"/>
          </a:xfrm>
          <a:prstGeom prst="rect">
            <a:avLst/>
          </a:prstGeom>
        </p:spPr>
      </p:pic>
      <p:sp>
        <p:nvSpPr>
          <p:cNvPr id="9" name="Rectangle 8" title="&quot;&quot;"/>
          <p:cNvSpPr/>
          <p:nvPr/>
        </p:nvSpPr>
        <p:spPr>
          <a:xfrm>
            <a:off x="2285999" y="5334000"/>
            <a:ext cx="3035669" cy="813088"/>
          </a:xfrm>
          <a:prstGeom prst="rect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Submission Options Used by NIH </a:t>
            </a:r>
            <a:r>
              <a:rPr lang="en-US" dirty="0" smtClean="0"/>
              <a:t>Small Business Applicants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0" name="Chart 9" descr="in third quarter of 2018 74% used ASSIST and 26% used Workspace" title="Submission options used by small business applic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106733"/>
              </p:ext>
            </p:extLst>
          </p:nvPr>
        </p:nvGraphicFramePr>
        <p:xfrm>
          <a:off x="1866900" y="1475920"/>
          <a:ext cx="7848600" cy="496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9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963" y="91889"/>
            <a:ext cx="5304367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 of Agency Tracking Number indicates application image is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436096" y="63246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10" name="Picture 9" title="submission status details pag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" y="0"/>
            <a:ext cx="5857126" cy="6769925"/>
          </a:xfrm>
          <a:prstGeom prst="rect">
            <a:avLst/>
          </a:prstGeom>
        </p:spPr>
      </p:pic>
      <p:sp>
        <p:nvSpPr>
          <p:cNvPr id="11" name="Oval 10" title="&quot;&quot;"/>
          <p:cNvSpPr/>
          <p:nvPr/>
        </p:nvSpPr>
        <p:spPr>
          <a:xfrm>
            <a:off x="1752601" y="1676400"/>
            <a:ext cx="1447800" cy="5334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337548" y="1828800"/>
            <a:ext cx="4800599" cy="1202386"/>
          </a:xfrm>
          <a:prstGeom prst="wedgeRoundRectCallout">
            <a:avLst>
              <a:gd name="adj1" fmla="val -79823"/>
              <a:gd name="adj2" fmla="val -4733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Grants.gov tracking number and timestamp used to determine on-time submission.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Oval 13" title="&quot;&quot;"/>
          <p:cNvSpPr/>
          <p:nvPr/>
        </p:nvSpPr>
        <p:spPr>
          <a:xfrm>
            <a:off x="1905000" y="5562600"/>
            <a:ext cx="533400" cy="2286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24400" y="4961407"/>
            <a:ext cx="4800599" cy="1202386"/>
          </a:xfrm>
          <a:prstGeom prst="wedgeRoundRectCallout">
            <a:avLst>
              <a:gd name="adj1" fmla="val -93829"/>
              <a:gd name="adj2" fmla="val -259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Direct link to eRA Commons detailed status screen for the submission.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ubmission status detail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85" y="827572"/>
            <a:ext cx="11495809" cy="5995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0"/>
            <a:ext cx="11379200" cy="758825"/>
          </a:xfrm>
        </p:spPr>
        <p:txBody>
          <a:bodyPr/>
          <a:lstStyle/>
          <a:p>
            <a:r>
              <a:rPr lang="en-US" dirty="0"/>
              <a:t>Viewing Your Application in eRA Commons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3927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2952558" y="5469082"/>
            <a:ext cx="2762442" cy="13716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3352800"/>
            <a:ext cx="6858000" cy="1814502"/>
          </a:xfrm>
          <a:prstGeom prst="wedgeRoundRectCallout">
            <a:avLst>
              <a:gd name="adj1" fmla="val -46287"/>
              <a:gd name="adj2" fmla="val 8899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2060"/>
                </a:solidFill>
                <a:latin typeface="Calibri"/>
              </a:rPr>
              <a:t>eApplication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 is the application image reviewers use.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Cover Letter, PHS Assignment Request Form,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and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Appendices 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(when allowed) are stored separate from the image.</a:t>
            </a:r>
          </a:p>
        </p:txBody>
      </p:sp>
    </p:spTree>
    <p:extLst>
      <p:ext uri="{BB962C8B-B14F-4D97-AF65-F5344CB8AC3E}">
        <p14:creationId xmlns:p14="http://schemas.microsoft.com/office/powerpoint/2010/main" val="13962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Application Image (e-Application)</a:t>
            </a:r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6608233" cy="456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6813" y="1674106"/>
            <a:ext cx="4963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99"/>
                </a:solidFill>
                <a:latin typeface="+mn-lt"/>
              </a:rPr>
              <a:t>The e-Application in eRA Commons is </a:t>
            </a:r>
            <a:r>
              <a:rPr lang="en-US" sz="2800" dirty="0">
                <a:solidFill>
                  <a:srgbClr val="336699"/>
                </a:solidFill>
                <a:latin typeface="+mn-lt"/>
              </a:rPr>
              <a:t>the same </a:t>
            </a:r>
            <a:r>
              <a:rPr lang="en-US" sz="2800" dirty="0" smtClean="0">
                <a:solidFill>
                  <a:srgbClr val="336699"/>
                </a:solidFill>
                <a:latin typeface="+mn-lt"/>
              </a:rPr>
              <a:t>document seen </a:t>
            </a:r>
            <a:r>
              <a:rPr lang="en-US" sz="2800" dirty="0">
                <a:solidFill>
                  <a:srgbClr val="336699"/>
                </a:solidFill>
                <a:latin typeface="+mn-lt"/>
              </a:rPr>
              <a:t>by NIH staff and reviewers.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3919" y="4155449"/>
            <a:ext cx="515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6699"/>
                </a:solidFill>
                <a:latin typeface="+mn-lt"/>
              </a:rPr>
              <a:t>If you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it, we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REVIEW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it!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667000" y="5760967"/>
            <a:ext cx="5791200" cy="802649"/>
          </a:xfrm>
          <a:prstGeom prst="wedgeRoundRectCallout">
            <a:avLst>
              <a:gd name="adj1" fmla="val -10993"/>
              <a:gd name="adj2" fmla="val 4767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Closely check the version in eRA Commons, even if you checked the preview.</a:t>
            </a:r>
            <a:endParaRPr lang="en-US" sz="24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4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Complete!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2133600"/>
            <a:ext cx="11338560" cy="396544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If no action is taken during the two business day viewing window, the application automatically moves forward for further processing at NIH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4621"/>
            <a:ext cx="4419600" cy="33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Checks (Validations)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We </a:t>
            </a:r>
            <a:r>
              <a:rPr lang="en-US" sz="3200" i="1" dirty="0"/>
              <a:t>really</a:t>
            </a:r>
            <a:r>
              <a:rPr lang="en-US" sz="3200" dirty="0"/>
              <a:t> care about the details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Multiple levels of application checks for completeness</a:t>
            </a:r>
          </a:p>
          <a:p>
            <a:pPr lvl="1"/>
            <a:r>
              <a:rPr lang="en-US" sz="2800" dirty="0"/>
              <a:t>Grants.gov</a:t>
            </a:r>
          </a:p>
          <a:p>
            <a:pPr lvl="1"/>
            <a:r>
              <a:rPr lang="en-US" sz="2800" dirty="0"/>
              <a:t>eRA systems</a:t>
            </a:r>
          </a:p>
          <a:p>
            <a:pPr lvl="1"/>
            <a:r>
              <a:rPr lang="en-US" sz="2800" dirty="0"/>
              <a:t>Agency staff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9905" y="6396336"/>
            <a:ext cx="873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 tooltip="check your application page"/>
              </a:rPr>
              <a:t>https://grants.nih.gov/grants/how-to-apply-application-guide/submission-process/check-your-application.htm</a:t>
            </a:r>
            <a:r>
              <a:rPr lang="en-US" sz="1400" dirty="0"/>
              <a:t> 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8" y="3657600"/>
            <a:ext cx="2843848" cy="2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5791200" y="9144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Validations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5638800" y="990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 title="table of Grants.gov, eRA and Agency sample validations"/>
          <p:cNvSpPr/>
          <p:nvPr/>
        </p:nvSpPr>
        <p:spPr>
          <a:xfrm>
            <a:off x="203200" y="1304925"/>
            <a:ext cx="11777133" cy="81331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02337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3864864" cy="3931920"/>
          </a:xfrm>
        </p:spPr>
        <p:txBody>
          <a:bodyPr/>
          <a:lstStyle/>
          <a:p>
            <a:r>
              <a:rPr lang="en-US" sz="2000" dirty="0"/>
              <a:t>Active System for Award Management (SAM) registration</a:t>
            </a:r>
          </a:p>
          <a:p>
            <a:r>
              <a:rPr lang="en-US" sz="2000" dirty="0"/>
              <a:t>Submitter has AOR role for DUNS on application</a:t>
            </a:r>
          </a:p>
          <a:p>
            <a:r>
              <a:rPr lang="en-US" sz="2000" dirty="0"/>
              <a:t>Submission made to active opportunity and application package</a:t>
            </a:r>
          </a:p>
          <a:p>
            <a:r>
              <a:rPr lang="en-US" sz="2000" dirty="0"/>
              <a:t>Virus check</a:t>
            </a:r>
          </a:p>
          <a:p>
            <a:r>
              <a:rPr lang="en-US" sz="2000" dirty="0"/>
              <a:t>Filenames include only appropriate characters</a:t>
            </a:r>
          </a:p>
          <a:p>
            <a:endParaRPr lang="en-US" dirty="0"/>
          </a:p>
        </p:txBody>
      </p:sp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20941"/>
            <a:ext cx="1665816" cy="559715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4157472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eRA Systems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983736" y="2140688"/>
            <a:ext cx="4017263" cy="44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Fields required by agency, but not required federal-wide</a:t>
            </a:r>
          </a:p>
          <a:p>
            <a:pPr lvl="1"/>
            <a:r>
              <a:rPr lang="en-US" sz="1800" dirty="0"/>
              <a:t>R&amp;R </a:t>
            </a:r>
            <a:r>
              <a:rPr lang="en-US" sz="1800" dirty="0" err="1"/>
              <a:t>Sr</a:t>
            </a:r>
            <a:r>
              <a:rPr lang="en-US" sz="1800" dirty="0"/>
              <a:t>/Key form</a:t>
            </a:r>
          </a:p>
          <a:p>
            <a:pPr lvl="2"/>
            <a:r>
              <a:rPr lang="en-US" sz="1600" dirty="0"/>
              <a:t>Credential for PD/PIs</a:t>
            </a:r>
          </a:p>
          <a:p>
            <a:pPr lvl="2"/>
            <a:r>
              <a:rPr lang="en-US" sz="1600" dirty="0"/>
              <a:t>Organization name for all </a:t>
            </a:r>
            <a:r>
              <a:rPr lang="en-US" sz="1600" dirty="0" err="1"/>
              <a:t>sr</a:t>
            </a:r>
            <a:r>
              <a:rPr lang="en-US" sz="1600" dirty="0"/>
              <a:t>/key</a:t>
            </a:r>
          </a:p>
          <a:p>
            <a:pPr lvl="2"/>
            <a:r>
              <a:rPr lang="en-US" sz="1600" dirty="0" err="1"/>
              <a:t>Biosketch</a:t>
            </a:r>
            <a:r>
              <a:rPr lang="en-US" sz="1600" dirty="0"/>
              <a:t> for all </a:t>
            </a:r>
            <a:r>
              <a:rPr lang="en-US" sz="1600" dirty="0" err="1"/>
              <a:t>sr</a:t>
            </a:r>
            <a:r>
              <a:rPr lang="en-US" sz="1600" dirty="0"/>
              <a:t>/key </a:t>
            </a:r>
          </a:p>
          <a:p>
            <a:pPr lvl="1"/>
            <a:r>
              <a:rPr lang="en-US" sz="1800" dirty="0"/>
              <a:t>Performance Site form</a:t>
            </a:r>
          </a:p>
          <a:p>
            <a:pPr lvl="2"/>
            <a:r>
              <a:rPr lang="en-US" sz="1600" dirty="0"/>
              <a:t>DUNS for primary site</a:t>
            </a:r>
          </a:p>
          <a:p>
            <a:r>
              <a:rPr lang="en-US" sz="2000" dirty="0"/>
              <a:t>Attachments in PDF format </a:t>
            </a:r>
          </a:p>
          <a:p>
            <a:r>
              <a:rPr lang="en-US" sz="2000" dirty="0"/>
              <a:t>Adherence to page limits in our </a:t>
            </a:r>
            <a:r>
              <a:rPr lang="en-US" sz="2000" dirty="0">
                <a:hlinkClick r:id="rId3"/>
              </a:rPr>
              <a:t>Table of Page Limits</a:t>
            </a:r>
            <a:r>
              <a:rPr lang="en-US" sz="2000" dirty="0"/>
              <a:t> </a:t>
            </a:r>
          </a:p>
          <a:p>
            <a:r>
              <a:rPr lang="en-US" sz="2000" dirty="0"/>
              <a:t>All appropriate attachments included</a:t>
            </a:r>
          </a:p>
          <a:p>
            <a:endParaRPr lang="en-US" dirty="0"/>
          </a:p>
        </p:txBody>
      </p:sp>
      <p:pic>
        <p:nvPicPr>
          <p:cNvPr id="1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03" y="6324601"/>
            <a:ext cx="27773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848600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Agency Staff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098536" y="2133600"/>
            <a:ext cx="3864864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Fit with NIH/Institute mission</a:t>
            </a:r>
          </a:p>
          <a:p>
            <a:r>
              <a:rPr lang="en-US" sz="2000" dirty="0"/>
              <a:t>Eligibility</a:t>
            </a:r>
          </a:p>
          <a:p>
            <a:r>
              <a:rPr lang="en-US" sz="2000" dirty="0"/>
              <a:t>“Overstuffing” </a:t>
            </a:r>
          </a:p>
          <a:p>
            <a:r>
              <a:rPr lang="en-US" sz="2000" dirty="0"/>
              <a:t>On-time submission</a:t>
            </a:r>
          </a:p>
          <a:p>
            <a:r>
              <a:rPr lang="en-US" sz="2000" dirty="0"/>
              <a:t>Adherence to funding opportunity announcement specific instructions </a:t>
            </a:r>
          </a:p>
          <a:p>
            <a:r>
              <a:rPr lang="en-US" sz="2000" dirty="0"/>
              <a:t>Font and margin guidelines</a:t>
            </a:r>
          </a:p>
          <a:p>
            <a:r>
              <a:rPr lang="en-US" sz="2000" dirty="0"/>
              <a:t>Simultaneous review of essentially same application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7" name="Picture 16" title="NIH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05" y="6345864"/>
            <a:ext cx="2415362" cy="372934"/>
          </a:xfrm>
          <a:prstGeom prst="rect">
            <a:avLst/>
          </a:prstGeom>
        </p:spPr>
      </p:pic>
      <p:sp>
        <p:nvSpPr>
          <p:cNvPr id="13" name="Straight Connector 12" title="&quot;&quot;"/>
          <p:cNvSpPr>
            <a:spLocks noChangeShapeType="1"/>
          </p:cNvSpPr>
          <p:nvPr/>
        </p:nvSpPr>
        <p:spPr bwMode="auto">
          <a:xfrm flipV="1">
            <a:off x="38862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 title="&quot;&quot;"/>
          <p:cNvSpPr>
            <a:spLocks noChangeShapeType="1"/>
          </p:cNvSpPr>
          <p:nvPr/>
        </p:nvSpPr>
        <p:spPr bwMode="auto">
          <a:xfrm flipV="1">
            <a:off x="80010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0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System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288384"/>
            <a:ext cx="998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</a:rPr>
              <a:t>You </a:t>
            </a:r>
            <a:r>
              <a:rPr lang="en-US" sz="2800" dirty="0">
                <a:solidFill>
                  <a:srgbClr val="C00000"/>
                </a:solidFill>
              </a:rPr>
              <a:t>must</a:t>
            </a:r>
            <a:r>
              <a:rPr lang="en-US" sz="2800" dirty="0">
                <a:solidFill>
                  <a:srgbClr val="002060"/>
                </a:solidFill>
              </a:rPr>
              <a:t> follow NIH’s standard ‘system issue’ procedure if you run into federal system problems beyond your control that threaten your on-time submission: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900" dirty="0">
                <a:solidFill>
                  <a:srgbClr val="002060"/>
                </a:solidFill>
              </a:rPr>
              <a:t/>
            </a:r>
            <a:br>
              <a:rPr lang="en-US" sz="900" dirty="0">
                <a:solidFill>
                  <a:srgbClr val="002060"/>
                </a:solidFill>
              </a:rPr>
            </a:br>
            <a:r>
              <a:rPr lang="en-US" sz="2000" dirty="0">
                <a:hlinkClick r:id="rId2" tooltip="system issue policy"/>
              </a:rPr>
              <a:t>https://grants.nih.gov/grants/how-to-apply-application-guide/due-dates-and-submission-policies/dealing-with-system-issues.htm</a:t>
            </a:r>
            <a:r>
              <a:rPr lang="en-US" sz="2000" dirty="0"/>
              <a:t> </a:t>
            </a:r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69009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xmlns="" id="{3771A1C1-2CEC-471B-ACFD-C8204BF9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46" y="2916816"/>
            <a:ext cx="5366907" cy="37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Service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002060"/>
              </a:solidFill>
            </a:endParaRPr>
          </a:p>
          <a:p>
            <a:r>
              <a:rPr lang="en-US" sz="2500" dirty="0"/>
              <a:t>Web: </a:t>
            </a:r>
            <a:r>
              <a:rPr lang="en-US" sz="2500" dirty="0">
                <a:hlinkClick r:id="rId2" tooltip="NIH support page"/>
              </a:rPr>
              <a:t>https://grants.nih.gov/support/</a:t>
            </a:r>
            <a:r>
              <a:rPr lang="en-US" sz="2500" dirty="0"/>
              <a:t>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Hours : Mon-Fri, 7a.m. to 8 p.m. 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504"/>
            <a:ext cx="1600200" cy="1600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33600" y="4266027"/>
            <a:ext cx="8534400" cy="1928575"/>
          </a:xfrm>
          <a:prstGeom prst="wedgeRoundRectCallout">
            <a:avLst>
              <a:gd name="adj1" fmla="val -49587"/>
              <a:gd name="adj2" fmla="val 2335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Although we’ve worked closely with Grants.gov, ASSIST is a system developed and managed by NIH. </a:t>
            </a: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The eRA Service Desk should be your first stop for support.</a:t>
            </a:r>
          </a:p>
        </p:txBody>
      </p:sp>
    </p:spTree>
    <p:extLst>
      <p:ext uri="{BB962C8B-B14F-4D97-AF65-F5344CB8AC3E}">
        <p14:creationId xmlns:p14="http://schemas.microsoft.com/office/powerpoint/2010/main" val="35911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&amp;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NIH SBIR/STTR</a:t>
            </a:r>
            <a:r>
              <a:rPr lang="en-US" sz="2000"/>
              <a:t>: </a:t>
            </a:r>
            <a:r>
              <a:rPr lang="en-US" sz="2000" smtClean="0"/>
              <a:t> </a:t>
            </a:r>
            <a:r>
              <a:rPr lang="en-US" sz="2000" smtClean="0">
                <a:hlinkClick r:id="rId2" tooltip="SBIR/STTR website"/>
              </a:rPr>
              <a:t>https://</a:t>
            </a:r>
            <a:r>
              <a:rPr lang="en-US" sz="2000" dirty="0">
                <a:hlinkClick r:id="rId2" tooltip="SBIR/STTR website"/>
              </a:rPr>
              <a:t>sbir.nih.gov/</a:t>
            </a:r>
            <a:r>
              <a:rPr lang="en-US" sz="200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NIH </a:t>
            </a:r>
            <a:r>
              <a:rPr lang="en-US" sz="2000" dirty="0">
                <a:solidFill>
                  <a:srgbClr val="002060"/>
                </a:solidFill>
              </a:rPr>
              <a:t>Grants and </a:t>
            </a:r>
            <a:r>
              <a:rPr lang="en-US" sz="2000" dirty="0" smtClean="0">
                <a:solidFill>
                  <a:srgbClr val="002060"/>
                </a:solidFill>
              </a:rPr>
              <a:t>Funding: </a:t>
            </a:r>
            <a:r>
              <a:rPr lang="en-US" sz="2000" dirty="0" smtClean="0">
                <a:solidFill>
                  <a:srgbClr val="002060"/>
                </a:solidFill>
                <a:hlinkClick r:id="rId3" tooltip="NIH Grants and Funding"/>
              </a:rPr>
              <a:t>https</a:t>
            </a:r>
            <a:r>
              <a:rPr lang="en-US" sz="2000" dirty="0">
                <a:solidFill>
                  <a:srgbClr val="002060"/>
                </a:solidFill>
                <a:hlinkClick r:id="rId3" tooltip="NIH Grants and Funding"/>
              </a:rPr>
              <a:t>://grants.nih.gov/grants/oer.htm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How to Apply – Application Guide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  <a:hlinkClick r:id="rId4" tooltip="How to Apply – Application Guide"/>
              </a:rPr>
              <a:t>https://grants.nih.gov/grants/how-to-apply-application-guide.html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Annotated form set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  <a:hlinkClick r:id="rId5" tooltip="Annotated form set"/>
              </a:rPr>
              <a:t>https://grants.nih.gov/grants/how-to-apply-application-guide/resources/annotated-form-sets.htm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Preparing Your Application Using ASSIST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6" tooltip="Preparing your application using ASSIST"/>
              </a:rPr>
              <a:t>https://grants.nih.gov/grants/how-to-apply-application-guide/prepare-to-apply-and-register/submission-options/assist.htm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685800"/>
          </a:xfrm>
        </p:spPr>
        <p:txBody>
          <a:bodyPr>
            <a:noAutofit/>
          </a:bodyPr>
          <a:lstStyle/>
          <a:p>
            <a:r>
              <a:rPr lang="en-US" sz="2400" dirty="0"/>
              <a:t>Multiple Organization Registrations Required to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6025" y="1676400"/>
            <a:ext cx="9753600" cy="442264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Can take 6-8 weeks to complete all registrations.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If not yet registered –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5625" y="5927372"/>
            <a:ext cx="8458200" cy="646325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https://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grants.nih.gov/grants/how-to-apply-application-guide/prepare-to-apply-and-register/registration.htm</a:t>
            </a:r>
          </a:p>
        </p:txBody>
      </p:sp>
      <p:pic>
        <p:nvPicPr>
          <p:cNvPr id="5" name="Picture 4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95600"/>
            <a:ext cx="4212936" cy="30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xmlns="" id="{C20EA65F-21FD-4923-BDBA-B7AA6814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3867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93851"/>
            <a:ext cx="1158240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DUNS</a:t>
            </a:r>
            <a:r>
              <a:rPr lang="en-US" sz="2400" dirty="0"/>
              <a:t> – provides unique organization identifier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(System for Award Management) – needed to do business with government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Requires annual renewal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(Small Business Administration) – required for SBIR/STTR applications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518" y="6443990"/>
            <a:ext cx="10918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/>
              <a:t>grants.nih.gov/grants/how-to-apply-application-guide/prepare-to-apply-and-register/registration/org-representative-registration.htm</a:t>
            </a:r>
          </a:p>
        </p:txBody>
      </p:sp>
      <p:pic>
        <p:nvPicPr>
          <p:cNvPr id="9" name="Picture 8" title="organization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6363"/>
            <a:ext cx="2540000" cy="1365250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8" y="2743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Your eRA Commons Institution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title="eRA Commons Instittuion I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11049000" cy="4860611"/>
          </a:xfrm>
          <a:prstGeom prst="rect">
            <a:avLst/>
          </a:prstGeom>
        </p:spPr>
      </p:pic>
      <p:pic>
        <p:nvPicPr>
          <p:cNvPr id="8" name="Picture 7" title="eRA Commons Institution Profile - NIH eligibil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9" y="2590800"/>
            <a:ext cx="11187415" cy="3048000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7" name="Rounded Rectangular Callout 6" descr="Call-out box that indicates that clicking on the question mark icon brings you to ASSIST help." title="Explanation for question mark icon"/>
          <p:cNvSpPr/>
          <p:nvPr/>
        </p:nvSpPr>
        <p:spPr>
          <a:xfrm>
            <a:off x="5638800" y="2971800"/>
            <a:ext cx="5029200" cy="1371600"/>
          </a:xfrm>
          <a:prstGeom prst="wedgeRoundRectCallout">
            <a:avLst>
              <a:gd name="adj1" fmla="val -66830"/>
              <a:gd name="adj2" fmla="val 62029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</a:rPr>
              <a:t>Signing Official (SO) should verify registration is set-up to apply to NIH</a:t>
            </a:r>
          </a:p>
        </p:txBody>
      </p:sp>
    </p:spTree>
    <p:extLst>
      <p:ext uri="{BB962C8B-B14F-4D97-AF65-F5344CB8AC3E}">
        <p14:creationId xmlns:p14="http://schemas.microsoft.com/office/powerpoint/2010/main" val="17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359243886D498107C50F288A0FDE" ma:contentTypeVersion="0" ma:contentTypeDescription="Create a new document." ma:contentTypeScope="" ma:versionID="e4199b960f696e1abfdff999ce227b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3669A-886F-4989-AB3B-67DA970F5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7DAA70-C3F4-4123-B315-B54B2E6FBDE6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2306</Words>
  <Application>Microsoft Office PowerPoint</Application>
  <PresentationFormat>Widescreen</PresentationFormat>
  <Paragraphs>432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Articulate Extrabold</vt:lpstr>
      <vt:lpstr>Calibri</vt:lpstr>
      <vt:lpstr>Comic Sans MS</vt:lpstr>
      <vt:lpstr>Georgia</vt:lpstr>
      <vt:lpstr>Wingdings</vt:lpstr>
      <vt:lpstr>Wingdings 2</vt:lpstr>
      <vt:lpstr>ProcessDiagram</vt:lpstr>
      <vt:lpstr>OER</vt:lpstr>
      <vt:lpstr>Successfully Submitting a Small Business Grant Application Using ASSIST</vt:lpstr>
      <vt:lpstr>Today’s Topics</vt:lpstr>
      <vt:lpstr>What is ASSIST?</vt:lpstr>
      <vt:lpstr>Application Forms</vt:lpstr>
      <vt:lpstr>Application Submission Options</vt:lpstr>
      <vt:lpstr>Submission Options Used by NIH Small Business Applicants</vt:lpstr>
      <vt:lpstr>Multiple Organization Registrations Required to Submit</vt:lpstr>
      <vt:lpstr>Organization Registration</vt:lpstr>
      <vt:lpstr>Verify Your eRA Commons Institution Information</vt:lpstr>
      <vt:lpstr>Understand Key Systems &amp; Roles</vt:lpstr>
      <vt:lpstr>eRA Commons Account Reminders</vt:lpstr>
      <vt:lpstr>Now Let’s Talk About the Application Process</vt:lpstr>
      <vt:lpstr>Step 1: Find an Opportunity of Interest</vt:lpstr>
      <vt:lpstr>Clinical Trial Specific FOAs</vt:lpstr>
      <vt:lpstr>SBIR/STTR  Funding Opportunity Announcements</vt:lpstr>
      <vt:lpstr>SBIR/STTR  Standard Due Dates</vt:lpstr>
      <vt:lpstr>FOA</vt:lpstr>
      <vt:lpstr>FOA 2</vt:lpstr>
      <vt:lpstr>Section II. Award Information</vt:lpstr>
      <vt:lpstr>FOA &amp; Application Guide Instructions</vt:lpstr>
      <vt:lpstr>How to Apply – Application Guide</vt:lpstr>
      <vt:lpstr>Follow All Guidance</vt:lpstr>
      <vt:lpstr>Step 2: Plan for Your Submission</vt:lpstr>
      <vt:lpstr>Step 3: Login to ASSIST &amp; Initiate Application</vt:lpstr>
      <vt:lpstr>ASSIST Welcome Screen</vt:lpstr>
      <vt:lpstr> ASSIST Initiate Screen </vt:lpstr>
      <vt:lpstr>Initiate – Pre-population</vt:lpstr>
      <vt:lpstr>Screen Layout</vt:lpstr>
      <vt:lpstr>Step 4: Build Your Team</vt:lpstr>
      <vt:lpstr>Manage Access</vt:lpstr>
      <vt:lpstr>Manage Access Screens</vt:lpstr>
      <vt:lpstr>Add New User</vt:lpstr>
      <vt:lpstr>Step 5: Enter Data</vt:lpstr>
      <vt:lpstr>Data Entry Screens - Edit</vt:lpstr>
      <vt:lpstr>Data Entry Screens - Save</vt:lpstr>
      <vt:lpstr>Add  Optional Form</vt:lpstr>
      <vt:lpstr>Avoid Common Errors: Include All Required Attachments</vt:lpstr>
      <vt:lpstr>Avoid Common Errors: Special Small Business Attachments</vt:lpstr>
      <vt:lpstr>Other Attachments Section</vt:lpstr>
      <vt:lpstr>Avoid Common Errors: Use PDF Format for All Attachments</vt:lpstr>
      <vt:lpstr>Avoid Common Errors: Follow Specified Page Limits</vt:lpstr>
      <vt:lpstr>Step 6: Finalize Your Application</vt:lpstr>
      <vt:lpstr>Validate Application</vt:lpstr>
      <vt:lpstr>Corrective submissions  must be made BEFORE  the submission deadline  and overwrite previous submissions. </vt:lpstr>
      <vt:lpstr>Generate Application Preview in Agency Format</vt:lpstr>
      <vt:lpstr>Application Preview</vt:lpstr>
      <vt:lpstr>Update Submission Status</vt:lpstr>
      <vt:lpstr>Final Check for Errors</vt:lpstr>
      <vt:lpstr>Updated Status Reflected in Summary Tab</vt:lpstr>
      <vt:lpstr>Step 7: Submit Your Application</vt:lpstr>
      <vt:lpstr>Pop Quiz</vt:lpstr>
      <vt:lpstr>Submit Application</vt:lpstr>
      <vt:lpstr>Application Sent to Grants.gov</vt:lpstr>
      <vt:lpstr>You’re Not Finished Yet…</vt:lpstr>
      <vt:lpstr>Step 8: Track Your Application</vt:lpstr>
      <vt:lpstr>Application Image Assembly</vt:lpstr>
      <vt:lpstr>Application Viewing Window</vt:lpstr>
      <vt:lpstr>View Submission Status Details</vt:lpstr>
      <vt:lpstr>Follow status through all systems.</vt:lpstr>
      <vt:lpstr>Assignment of Agency Tracking Number indicates application image is available.</vt:lpstr>
      <vt:lpstr>Viewing Your Application in eRA Commons</vt:lpstr>
      <vt:lpstr>View Application Image (e-Application)</vt:lpstr>
      <vt:lpstr>Submission Complete!</vt:lpstr>
      <vt:lpstr>Application Checks (Validations)</vt:lpstr>
      <vt:lpstr>Sample Validations</vt:lpstr>
      <vt:lpstr>Dealing with System Issues</vt:lpstr>
      <vt:lpstr>Resources</vt:lpstr>
      <vt:lpstr>eRA Service Desk</vt:lpstr>
      <vt:lpstr>Online Resources &amp; Websites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Successfully Submitting a Small Business Grant Application to NIH</dc:title>
  <dc:subject>Grant application submission</dc:subject>
  <dc:creator/>
  <cp:keywords>Application Submission NIH</cp:keywords>
  <cp:lastModifiedBy/>
  <cp:revision>1</cp:revision>
  <dcterms:created xsi:type="dcterms:W3CDTF">2011-05-13T19:52:12Z</dcterms:created>
  <dcterms:modified xsi:type="dcterms:W3CDTF">2018-10-29T18:14:01Z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0x0101005B58359243886D498107C50F288A0FDE</vt:lpwstr>
  </property>
</Properties>
</file>